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9144000"/>
  <p:notesSz cx="6858000" cy="9144000"/>
  <p:embeddedFontLst>
    <p:embeddedFont>
      <p:font typeface="Roboto"/>
      <p:regular r:id="rId34"/>
      <p:bold r:id="rId35"/>
      <p:italic r:id="rId36"/>
      <p:boldItalic r:id="rId37"/>
    </p:embeddedFont>
    <p:embeddedFont>
      <p:font typeface="Roboto Medium"/>
      <p:regular r:id="rId38"/>
      <p:bold r:id="rId39"/>
      <p:italic r:id="rId40"/>
      <p:boldItalic r:id="rId41"/>
    </p:embeddedFont>
    <p:embeddedFont>
      <p:font typeface="Roboto Condensed"/>
      <p:regular r:id="rId42"/>
      <p:bold r:id="rId43"/>
      <p:italic r:id="rId44"/>
      <p:boldItalic r:id="rId45"/>
    </p:embeddedFont>
    <p:embeddedFont>
      <p:font typeface="EB Garamond"/>
      <p:regular r:id="rId46"/>
      <p:bold r:id="rId47"/>
      <p:italic r:id="rId48"/>
      <p:boldItalic r:id="rId49"/>
    </p:embeddedFont>
    <p:embeddedFont>
      <p:font typeface="Roboto Light"/>
      <p:regular r:id="rId50"/>
      <p:bold r:id="rId51"/>
      <p:italic r:id="rId52"/>
      <p:boldItalic r:id="rId53"/>
    </p:embeddedFont>
    <p:embeddedFont>
      <p:font typeface="Roboto Mono"/>
      <p:regular r:id="rId54"/>
      <p:bold r:id="rId55"/>
      <p:italic r:id="rId56"/>
      <p:boldItalic r:id="rId57"/>
    </p:embeddedFont>
    <p:embeddedFont>
      <p:font typeface="Shadows Into Light"/>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Condensed-regular.fntdata"/><Relationship Id="rId41" Type="http://schemas.openxmlformats.org/officeDocument/2006/relationships/font" Target="fonts/RobotoMedium-boldItalic.fntdata"/><Relationship Id="rId44" Type="http://schemas.openxmlformats.org/officeDocument/2006/relationships/font" Target="fonts/RobotoCondensed-italic.fntdata"/><Relationship Id="rId43" Type="http://schemas.openxmlformats.org/officeDocument/2006/relationships/font" Target="fonts/RobotoCondensed-bold.fntdata"/><Relationship Id="rId46" Type="http://schemas.openxmlformats.org/officeDocument/2006/relationships/font" Target="fonts/EBGaramond-regular.fntdata"/><Relationship Id="rId45" Type="http://schemas.openxmlformats.org/officeDocument/2006/relationships/font" Target="fonts/Roboto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BGaramond-italic.fntdata"/><Relationship Id="rId47" Type="http://schemas.openxmlformats.org/officeDocument/2006/relationships/font" Target="fonts/EBGaramond-bold.fntdata"/><Relationship Id="rId49" Type="http://schemas.openxmlformats.org/officeDocument/2006/relationships/font" Target="fonts/EBGaramon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Light-bold.fntdata"/><Relationship Id="rId50" Type="http://schemas.openxmlformats.org/officeDocument/2006/relationships/font" Target="fonts/RobotoLight-regular.fntdata"/><Relationship Id="rId53" Type="http://schemas.openxmlformats.org/officeDocument/2006/relationships/font" Target="fonts/RobotoLight-boldItalic.fntdata"/><Relationship Id="rId52" Type="http://schemas.openxmlformats.org/officeDocument/2006/relationships/font" Target="fonts/RobotoLight-italic.fntdata"/><Relationship Id="rId11" Type="http://schemas.openxmlformats.org/officeDocument/2006/relationships/slide" Target="slides/slide7.xml"/><Relationship Id="rId55" Type="http://schemas.openxmlformats.org/officeDocument/2006/relationships/font" Target="fonts/RobotoMono-bold.fntdata"/><Relationship Id="rId10" Type="http://schemas.openxmlformats.org/officeDocument/2006/relationships/slide" Target="slides/slide6.xml"/><Relationship Id="rId54" Type="http://schemas.openxmlformats.org/officeDocument/2006/relationships/font" Target="fonts/RobotoMono-regular.fntdata"/><Relationship Id="rId13" Type="http://schemas.openxmlformats.org/officeDocument/2006/relationships/slide" Target="slides/slide9.xml"/><Relationship Id="rId57" Type="http://schemas.openxmlformats.org/officeDocument/2006/relationships/font" Target="fonts/RobotoMono-boldItalic.fntdata"/><Relationship Id="rId12" Type="http://schemas.openxmlformats.org/officeDocument/2006/relationships/slide" Target="slides/slide8.xml"/><Relationship Id="rId56" Type="http://schemas.openxmlformats.org/officeDocument/2006/relationships/font" Target="fonts/RobotoMono-italic.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ShadowsInto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everyone!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1e627d6c3c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627d6c3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you. </a:t>
            </a:r>
            <a:r>
              <a:rPr lang="en">
                <a:solidFill>
                  <a:schemeClr val="dk1"/>
                </a:solidFill>
              </a:rPr>
              <a:t>What makes CS 61A truly special is that we have 1800 of the most dedicated, hard-working, and inspiring students making progress towards the same goal. </a:t>
            </a:r>
            <a:r>
              <a:rPr lang="en"/>
              <a:t>But I don't really want to talk about you; I want to talk about your impact. Because you won't impress us by getting the right answer.</a:t>
            </a:r>
            <a:r>
              <a:rPr lang="en"/>
              <a:t> </a:t>
            </a:r>
            <a:r>
              <a:rPr lang="en"/>
              <a:t>You impress us when you help others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mentioned this earlier, but there is something about this class: the instructors, the students, the assignments, the environment that, when put together, make it larger than the sum of its part. We call that, 'gestalt.' I think gestalt is what makes the experience of taking CS 61A at Berkeley different from just following along online since all the course resources are publicly posted. We've all been in classes we didn't like before. Why was that the case? How can we make CS 61A different? It's only with gestalt, a feeling of everyone coming together for the same purpose and undergoing the same experience at the very same time, that I think CS 61A truly shines.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once made a super corny quote. It goes like this: "It's kind of inspiring to see how dedicated we are to working hard and being the best we can be." I agree with the first part, but this isn't about being the best you can be. This class is about doing better than you ever believed you could do. It's about changing what YOU believe about YOURSELF. But I strongly believe that this only happened to me because I was part of a class of students that felt the same way, that all struggled with this course but persevered and became stronger as a result.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 want you to respect and remember that the people around you are amazing. Take advantage of that fact. Ask and answer questions. Study together and make friends in class. Do more than what is asked of you.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earn my admiration not by doing well, but by helping others.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1d41677c4d_1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41677c4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359396b6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59396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computer science is about learning how to attain these mental representations. The code is always secondary to this 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you've completed CS 61A, everything else is really just an implementation detail.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1d41677c4d_1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d41677c4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textbook which you can find online for free at composingprograms.com. Then there's lecture, where John and Paul introduce topics and entertain you three times a week.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then there's lab, which is the most important part of this course. In lab, you get a chance to apply and practice the ideas that are introduced in lecture. In this class, we measure your learning by your ability to make new things from scratch and evaluate or analyze existing programs. This is where you'll get practice with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also have discussion, which is also the most important part of this course. You use a computer in lab, but learning to think like a computer scientist is a process that actually occurs without a computer. And, in fact, I want to get you in the habit of thinking away from a computer.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Office hours is where you can ask questions about anything in the course. Students mainly use it to get help on assignments, but I think it's better to be more proactive and use it as a space to learn.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we have two services that are not traditionally offered in other Berkeley courses: mentoring and tutoring, which I'll talk about more in just a moment.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Outside of course events, we have regular homework assignments that will keep you occupied every week of class, 4 large programming projects to apply the skills and concepts towards building real programs that solve interesting problems, and 2 midterms and a final exam.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23a482c71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a482c7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23ae8be138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ae8be13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3aeec295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aeec29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25c17df99e22c5a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25c17df99e22c5a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3ae8be138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ae8be1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my experience, it's not helpful to take notes in lecture. The slides are posted online, and you can rewatch the lecture as often as you like since videos are always available. This varies by person, but what is useful for me is predicting the next thing that will happen, asking 'what-if', and then validating my guesses.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201cd86009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1cd8600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And I really do want to emphasize how important it is to work together with others. And you don't have to take it from me either: here's what one student had to say.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1d41677c4d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d41677c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Welcome to CS 61A and, for many of you, to Berkeley as well! This course used to be advertised as "The Best Computer Science class in the World." I’m not bold enough to make that claim, but I will say that we have worked very hard to make this class the best that it has ever been. And, in particular for this semester, we've focused a lot on optimizing the learning experience. I'm here today to share with you how some strategies for how to succeed in this class.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a picture of Soda Hall. But Soda is not really CS 61A is all about. CS 61A is really a class about people, and the things we do. You'll spend a lot more time diagramming in lab, or applying ideas in discussion, thinking through problems on your own, and collaborating with others.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1e7c549a0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7c549a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1e7c549a0e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7c549a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know working with others is great, but the question now is not why but how to work together.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236921d3c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6921d3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3ae8be138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ae8be13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24b135ef6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b135ef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40217dd5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0217dd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e7c549a0e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7c549a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I think there's one last part of learning: motivation.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might sometimes compare yourself to others, where you are right now. I think that happens to a lot of us. What I want you to remember is that it's not about where you start, about where you are right now, or where everyone else is, but how fast you grow and how much you learn.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we plot our growth on a graph, It's not the y-intercept that decides your outcome, but the slope and rate of change which has the greatest effect. It is not about where you are right now, but how much you learn that makes all the difference.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But in reality, I suppose the graph of our learning is never really that idealistic.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might take a lot more factors to model our learning. There might be circumstances in your life that drag you down. And there might be times where we feel like we're going backwards, or even feel like we're worse off from where we started. But it's important to remember that, in the end, you are the "x-factor" of your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There's a reason why we say that the order of growth of this function is dominated by the x-cubed term, that this function is in big-theta of x-cubed. It's because, in the end, even though it might take awhile to get there, your motivation, energy, and heart is what dominates your order of growth: you are x-cubed.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What I want to leave you with is that, above all else, tenacity is key. Learn with others; that's the best way to learn. There's no limit to what we can achieve together this semester.</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201cd86009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01cd8600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learn a lot, have fun, and welcome to CS 61A.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Alright, that's it for today. Thank you very much. Ask me anything.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3e3cc3bd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e3cc3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Bookend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23a29d5c38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3a29d5c3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1e752a0e55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752a0e5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before I move too far along, I wanted to tell you a little bit about myself and why I'm standing up here in front of you. For one, I'm a UC Berkeley undergrad like most of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once, not too long ago, took this class called CS 61A.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of course, it was hard af. I think that's one of the first things everyone will tell you about this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drew me to CS 61A was how much people cared about my success. Everyone, from the professor, to the TAs, tutors, academic interns, and students, cared so much for my personal success. I was really blown away by how much everyone supported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it really inspired me because CS 61A asked me to learn things that I never imagined that I could do. I never knew I could work as hard as I did the semester I took that class. There is something really special about CS 61A as a class that makes it a wonderful place to learn with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yeah, I like this class very much. And so, to share my experience with you, I've been spending the past couple years working to make your experience even better than mines.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recently, I was the instructor for CS 61A Summer 2017, which is a job that </a:t>
            </a:r>
            <a:r>
              <a:rPr lang="en"/>
              <a:t>involves</a:t>
            </a:r>
            <a:r>
              <a:rPr lang="en"/>
              <a:t> standing in front of the class and spending a couple hours a week entertaining students.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now, I'm back to help out some more this fall semester.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reason why I tell you this is because I have a couple points to make. No doubt, CS 61A is a hard class. It will take a lot of time, energy, and motivation to do well in this course, but I really and truly believe that computer science is a topic anyone can master given the enough time, the right tools, and the right environment. And that's what's special about this class: somehow, even as the class gets bigger and bigger, it seems like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23a29d5c38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a29d5c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bet I'm pretty excited right now...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23a40df27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a40df2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onto actual content. I wanted to start with a quote: "The mind is not a vessel that needs filling, but wood that needs igniting." Of course, the real quote by Plutarch wasn't in English or typeset on such a fancy background. But the point is, l</a:t>
            </a:r>
            <a:r>
              <a:rPr lang="en"/>
              <a:t>earning something goes beyond simply the transfer of knowledge: it's a set of tools and techniques that one needs to master to engage with the world. You'll need to be thinking actively and feeling uncomfortable! A</a:t>
            </a:r>
            <a:r>
              <a:rPr lang="en">
                <a:solidFill>
                  <a:schemeClr val="dk1"/>
                </a:solidFill>
              </a:rPr>
              <a:t>s instructors, it's our job not only to fill you with water, but also to set you on fire.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23a29d5c3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a29d5c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kick things off, I'm assigning your first homework of the semester. Take out a piece of paper or pull out your phone and take note of these three things. This the answer to our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Effective practice and 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Targeted feedback and support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sustained motivation to push you to keep going even when, at times, it might seem tough or impossible.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Your assignment is to think about how each of these three pieces fit in a class like CS 61A and what you can do to take the best advantage. I wanted to bring this up front so we could use it as a theme for the rest of our discussion: to see how all the different parts of CS 61A provide for these three, basic needs.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Got it?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201c58daf0_2_1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01c58daf0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first start by introducing our cast.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23ae8be13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ae8be1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that's particularly special about this semester's offering is that we have not one, but two instructors! On the left is John DeNero and on the right is Paul Hilfinger. I think their reputations precede me and I'm sure you'll get to know them very well over the course of the semester. The instructors lecture, manage the course, and make sure that you have the motivation and support you need to succeed.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23a40df277_0_3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a40df277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 61A is hard. CS 61A is huge. In many other universities, this would make this class a disaster. But our instructors don't teach the class alone. We have a huge cast of student teachers to help you receive the support you need to succeed. Last fall, there were over 90 course staff members and 200+ volunteer teachers. Our teaching staff does everything from leading discussion sections, facilitating lab and office hours, mentoring students in 5 or 6-student small sections, and even offering one-on-one tutoring to students. We exist to make sure your time is used efficiently because there is nothing worse than wasting student time. We're also here to help you find the will within yourself to push because we all know what it's like to have been a CS 61A student ourselves!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81550" y="594125"/>
            <a:ext cx="7980900" cy="26433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581550" y="3620700"/>
            <a:ext cx="7980900" cy="2643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2"/>
              </a:buClr>
              <a:buSzPts val="1600"/>
              <a:buFont typeface="Roboto"/>
              <a:buChar char="•"/>
              <a:defRPr>
                <a:solidFill>
                  <a:schemeClr val="dk2"/>
                </a:solidFill>
                <a:latin typeface="Roboto"/>
                <a:ea typeface="Roboto"/>
                <a:cs typeface="Roboto"/>
                <a:sym typeface="Roboto"/>
              </a:defRPr>
            </a:lvl1pPr>
            <a:lvl2pPr lvl="1"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2pPr>
            <a:lvl3pPr lvl="2"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3pPr>
            <a:lvl4pPr lvl="3"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4pPr>
            <a:lvl5pPr lvl="4"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5pPr>
            <a:lvl6pPr lvl="5"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6pPr>
            <a:lvl7pPr lvl="6"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7pPr>
            <a:lvl8pPr lvl="7" algn="ctr">
              <a:lnSpc>
                <a:spcPct val="100000"/>
              </a:lnSpc>
              <a:spcBef>
                <a:spcPts val="1000"/>
              </a:spcBef>
              <a:spcAft>
                <a:spcPts val="0"/>
              </a:spcAft>
              <a:buClr>
                <a:schemeClr val="dk2"/>
              </a:buClr>
              <a:buSzPts val="2800"/>
              <a:buFont typeface="Roboto"/>
              <a:buChar char="○"/>
              <a:defRPr sz="2800">
                <a:solidFill>
                  <a:schemeClr val="dk2"/>
                </a:solidFill>
                <a:latin typeface="Roboto"/>
                <a:ea typeface="Roboto"/>
                <a:cs typeface="Roboto"/>
                <a:sym typeface="Roboto"/>
              </a:defRPr>
            </a:lvl8pPr>
            <a:lvl9pPr lvl="8" algn="ctr">
              <a:lnSpc>
                <a:spcPct val="100000"/>
              </a:lnSpc>
              <a:spcBef>
                <a:spcPts val="1000"/>
              </a:spcBef>
              <a:spcAft>
                <a:spcPts val="1000"/>
              </a:spcAft>
              <a:buClr>
                <a:schemeClr val="dk2"/>
              </a:buClr>
              <a:buSzPts val="2800"/>
              <a:buFont typeface="Roboto"/>
              <a:buChar char="■"/>
              <a:defRPr sz="2800">
                <a:solidFill>
                  <a:schemeClr val="dk2"/>
                </a:solidFill>
                <a:latin typeface="Roboto"/>
                <a:ea typeface="Roboto"/>
                <a:cs typeface="Roboto"/>
                <a:sym typeface="Roboto"/>
              </a:defRPr>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481500" y="3428992"/>
            <a:ext cx="8181000" cy="0"/>
          </a:xfrm>
          <a:prstGeom prst="straightConnector1">
            <a:avLst/>
          </a:prstGeom>
          <a:noFill/>
          <a:ln cap="flat" cmpd="sng" w="19050">
            <a:solidFill>
              <a:srgbClr val="4A86E8"/>
            </a:solidFill>
            <a:prstDash val="dot"/>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on right">
  <p:cSld name="SECTION_TITLE_AND_DESCRIPTION_1">
    <p:spTree>
      <p:nvGrpSpPr>
        <p:cNvPr id="50" name="Shape 50"/>
        <p:cNvGrpSpPr/>
        <p:nvPr/>
      </p:nvGrpSpPr>
      <p:grpSpPr>
        <a:xfrm>
          <a:off x="0" y="0"/>
          <a:ext cx="0" cy="0"/>
          <a:chOff x="0" y="0"/>
          <a:chExt cx="0" cy="0"/>
        </a:xfrm>
      </p:grpSpPr>
      <p:sp>
        <p:nvSpPr>
          <p:cNvPr id="51" name="Google Shape;51;p11"/>
          <p:cNvSpPr/>
          <p:nvPr/>
        </p:nvSpPr>
        <p:spPr>
          <a:xfrm>
            <a:off x="4572000" y="-167"/>
            <a:ext cx="4572000" cy="68580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1"/>
          <p:cNvSpPr txBox="1"/>
          <p:nvPr>
            <p:ph type="title"/>
          </p:nvPr>
        </p:nvSpPr>
        <p:spPr>
          <a:xfrm>
            <a:off x="311700" y="740800"/>
            <a:ext cx="3837000" cy="100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1"/>
          <p:cNvSpPr txBox="1"/>
          <p:nvPr>
            <p:ph idx="1" type="body"/>
          </p:nvPr>
        </p:nvSpPr>
        <p:spPr>
          <a:xfrm>
            <a:off x="311700" y="1852800"/>
            <a:ext cx="3837000" cy="42393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55" name="Google Shape;55;p11"/>
          <p:cNvSpPr txBox="1"/>
          <p:nvPr>
            <p:ph idx="2" type="body"/>
          </p:nvPr>
        </p:nvSpPr>
        <p:spPr>
          <a:xfrm>
            <a:off x="4939500" y="740800"/>
            <a:ext cx="3837000" cy="5376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on left">
  <p:cSld name="SECTION_TITLE_AND_DESCRIPTION_1_1">
    <p:spTree>
      <p:nvGrpSpPr>
        <p:cNvPr id="56" name="Shape 56"/>
        <p:cNvGrpSpPr/>
        <p:nvPr/>
      </p:nvGrpSpPr>
      <p:grpSpPr>
        <a:xfrm>
          <a:off x="0" y="0"/>
          <a:ext cx="0" cy="0"/>
          <a:chOff x="0" y="0"/>
          <a:chExt cx="0" cy="0"/>
        </a:xfrm>
      </p:grpSpPr>
      <p:sp>
        <p:nvSpPr>
          <p:cNvPr id="57" name="Google Shape;57;p12"/>
          <p:cNvSpPr/>
          <p:nvPr/>
        </p:nvSpPr>
        <p:spPr>
          <a:xfrm>
            <a:off x="0" y="8"/>
            <a:ext cx="4572000" cy="68580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2"/>
          <p:cNvSpPr txBox="1"/>
          <p:nvPr>
            <p:ph type="title"/>
          </p:nvPr>
        </p:nvSpPr>
        <p:spPr>
          <a:xfrm>
            <a:off x="4991925" y="753525"/>
            <a:ext cx="3837000" cy="100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12"/>
          <p:cNvSpPr txBox="1"/>
          <p:nvPr>
            <p:ph idx="1" type="body"/>
          </p:nvPr>
        </p:nvSpPr>
        <p:spPr>
          <a:xfrm>
            <a:off x="4991925" y="1865525"/>
            <a:ext cx="3837000" cy="42393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61" name="Google Shape;61;p12"/>
          <p:cNvSpPr txBox="1"/>
          <p:nvPr>
            <p:ph idx="2" type="body"/>
          </p:nvPr>
        </p:nvSpPr>
        <p:spPr>
          <a:xfrm>
            <a:off x="367500" y="753525"/>
            <a:ext cx="3837000" cy="53508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on top">
  <p:cSld name="SECTION_TITLE_AND_DESCRIPTION_1_1_1">
    <p:spTree>
      <p:nvGrpSpPr>
        <p:cNvPr id="62" name="Shape 62"/>
        <p:cNvGrpSpPr/>
        <p:nvPr/>
      </p:nvGrpSpPr>
      <p:grpSpPr>
        <a:xfrm>
          <a:off x="0" y="0"/>
          <a:ext cx="0" cy="0"/>
          <a:chOff x="0" y="0"/>
          <a:chExt cx="0" cy="0"/>
        </a:xfrm>
      </p:grpSpPr>
      <p:sp>
        <p:nvSpPr>
          <p:cNvPr id="63" name="Google Shape;63;p13"/>
          <p:cNvSpPr/>
          <p:nvPr/>
        </p:nvSpPr>
        <p:spPr>
          <a:xfrm>
            <a:off x="0" y="0"/>
            <a:ext cx="9144000" cy="34290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3"/>
          <p:cNvSpPr txBox="1"/>
          <p:nvPr>
            <p:ph idx="1" type="body"/>
          </p:nvPr>
        </p:nvSpPr>
        <p:spPr>
          <a:xfrm>
            <a:off x="491700" y="3657600"/>
            <a:ext cx="8160600" cy="29457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66" name="Google Shape;66;p13"/>
          <p:cNvSpPr txBox="1"/>
          <p:nvPr>
            <p:ph idx="2" type="body"/>
          </p:nvPr>
        </p:nvSpPr>
        <p:spPr>
          <a:xfrm>
            <a:off x="491700" y="254625"/>
            <a:ext cx="8160600" cy="29457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7" name="Shape 67"/>
        <p:cNvGrpSpPr/>
        <p:nvPr/>
      </p:nvGrpSpPr>
      <p:grpSpPr>
        <a:xfrm>
          <a:off x="0" y="0"/>
          <a:ext cx="0" cy="0"/>
          <a:chOff x="0" y="0"/>
          <a:chExt cx="0" cy="0"/>
        </a:xfrm>
      </p:grpSpPr>
      <p:sp>
        <p:nvSpPr>
          <p:cNvPr id="68" name="Google Shape;68;p14"/>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a:lvl1pPr>
          </a:lstStyle>
          <a:p/>
        </p:txBody>
      </p:sp>
      <p:sp>
        <p:nvSpPr>
          <p:cNvPr id="69" name="Google Shape;69;p1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0" name="Shape 70"/>
        <p:cNvGrpSpPr/>
        <p:nvPr/>
      </p:nvGrpSpPr>
      <p:grpSpPr>
        <a:xfrm>
          <a:off x="0" y="0"/>
          <a:ext cx="0" cy="0"/>
          <a:chOff x="0" y="0"/>
          <a:chExt cx="0" cy="0"/>
        </a:xfrm>
      </p:grpSpPr>
      <p:sp>
        <p:nvSpPr>
          <p:cNvPr id="71" name="Google Shape;71;p15"/>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2" name="Google Shape;72;p15"/>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1000"/>
              </a:spcBef>
              <a:spcAft>
                <a:spcPts val="0"/>
              </a:spcAft>
              <a:buSzPts val="1600"/>
              <a:buChar char="•"/>
              <a:defRPr/>
            </a:lvl2pPr>
            <a:lvl3pPr indent="-330200" lvl="2" marL="1371600" algn="ctr">
              <a:spcBef>
                <a:spcPts val="1000"/>
              </a:spcBef>
              <a:spcAft>
                <a:spcPts val="0"/>
              </a:spcAft>
              <a:buSzPts val="1600"/>
              <a:buChar char="•"/>
              <a:defRPr/>
            </a:lvl3pPr>
            <a:lvl4pPr indent="-330200" lvl="3" marL="1828800" algn="ctr">
              <a:spcBef>
                <a:spcPts val="1000"/>
              </a:spcBef>
              <a:spcAft>
                <a:spcPts val="0"/>
              </a:spcAft>
              <a:buSzPts val="1600"/>
              <a:buChar char="•"/>
              <a:defRPr/>
            </a:lvl4pPr>
            <a:lvl5pPr indent="-330200" lvl="4" marL="2286000" algn="ctr">
              <a:spcBef>
                <a:spcPts val="1000"/>
              </a:spcBef>
              <a:spcAft>
                <a:spcPts val="0"/>
              </a:spcAft>
              <a:buSzPts val="1600"/>
              <a:buChar char="•"/>
              <a:defRPr/>
            </a:lvl5pPr>
            <a:lvl6pPr indent="-330200" lvl="5" marL="2743200" algn="ctr">
              <a:spcBef>
                <a:spcPts val="1000"/>
              </a:spcBef>
              <a:spcAft>
                <a:spcPts val="0"/>
              </a:spcAft>
              <a:buSzPts val="1600"/>
              <a:buChar char="•"/>
              <a:defRPr/>
            </a:lvl6pPr>
            <a:lvl7pPr indent="-330200" lvl="6" marL="3200400" algn="ctr">
              <a:spcBef>
                <a:spcPts val="1000"/>
              </a:spcBef>
              <a:spcAft>
                <a:spcPts val="0"/>
              </a:spcAft>
              <a:buSzPts val="1600"/>
              <a:buChar char="•"/>
              <a:defRPr/>
            </a:lvl7pPr>
            <a:lvl8pPr indent="-330200" lvl="7" marL="3657600" algn="ctr">
              <a:spcBef>
                <a:spcPts val="1000"/>
              </a:spcBef>
              <a:spcAft>
                <a:spcPts val="0"/>
              </a:spcAft>
              <a:buSzPts val="1600"/>
              <a:buChar char="•"/>
              <a:defRPr/>
            </a:lvl8pPr>
            <a:lvl9pPr indent="-330200" lvl="8" marL="4114800" algn="ctr">
              <a:spcBef>
                <a:spcPts val="1000"/>
              </a:spcBef>
              <a:spcAft>
                <a:spcPts val="1000"/>
              </a:spcAft>
              <a:buSzPts val="1600"/>
              <a:buChar char="•"/>
              <a:defRPr/>
            </a:lvl9pPr>
          </a:lstStyle>
          <a:p/>
        </p:txBody>
      </p:sp>
      <p:sp>
        <p:nvSpPr>
          <p:cNvPr id="73" name="Google Shape;73;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ype="secHead">
  <p:cSld name="SECTION_HEADER">
    <p:bg>
      <p:bgPr>
        <a:solidFill>
          <a:srgbClr val="4A86E8"/>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3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0" y="0"/>
            <a:ext cx="9144000" cy="1204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20" name="Google Shape;20;p4"/>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21" name="Google Shape;21;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nouncements">
  <p:cSld name="TITLE_AND_BODY_1">
    <p:spTree>
      <p:nvGrpSpPr>
        <p:cNvPr id="22" name="Shape 22"/>
        <p:cNvGrpSpPr/>
        <p:nvPr/>
      </p:nvGrpSpPr>
      <p:grpSpPr>
        <a:xfrm>
          <a:off x="0" y="0"/>
          <a:ext cx="0" cy="0"/>
          <a:chOff x="0" y="0"/>
          <a:chExt cx="0" cy="0"/>
        </a:xfrm>
      </p:grpSpPr>
      <p:sp>
        <p:nvSpPr>
          <p:cNvPr id="23" name="Google Shape;23;p5"/>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4" name="Google Shape;24;p5"/>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25" name="Google Shape;25;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6" name="Google Shape;26;p5"/>
          <p:cNvCxnSpPr/>
          <p:nvPr/>
        </p:nvCxnSpPr>
        <p:spPr>
          <a:xfrm>
            <a:off x="481500" y="1298592"/>
            <a:ext cx="8181000" cy="0"/>
          </a:xfrm>
          <a:prstGeom prst="straightConnector1">
            <a:avLst/>
          </a:prstGeom>
          <a:noFill/>
          <a:ln cap="flat" cmpd="sng" w="19050">
            <a:solidFill>
              <a:srgbClr val="4A86E8"/>
            </a:solidFill>
            <a:prstDash val="dot"/>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6"/>
          <p:cNvSpPr/>
          <p:nvPr/>
        </p:nvSpPr>
        <p:spPr>
          <a:xfrm>
            <a:off x="0" y="0"/>
            <a:ext cx="9144000" cy="1204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30" name="Google Shape;30;p6"/>
          <p:cNvSpPr txBox="1"/>
          <p:nvPr>
            <p:ph idx="1" type="body"/>
          </p:nvPr>
        </p:nvSpPr>
        <p:spPr>
          <a:xfrm>
            <a:off x="491700" y="1536625"/>
            <a:ext cx="4035000" cy="4555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31" name="Google Shape;31;p6"/>
          <p:cNvSpPr txBox="1"/>
          <p:nvPr>
            <p:ph idx="2" type="body"/>
          </p:nvPr>
        </p:nvSpPr>
        <p:spPr>
          <a:xfrm>
            <a:off x="4617300" y="1536625"/>
            <a:ext cx="4035000" cy="4555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32" name="Google Shape;32;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7"/>
          <p:cNvSpPr/>
          <p:nvPr/>
        </p:nvSpPr>
        <p:spPr>
          <a:xfrm>
            <a:off x="0" y="0"/>
            <a:ext cx="9144000" cy="1204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36" name="Google Shape;36;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8"/>
          <p:cNvSpPr txBox="1"/>
          <p:nvPr>
            <p:ph type="title"/>
          </p:nvPr>
        </p:nvSpPr>
        <p:spPr>
          <a:xfrm>
            <a:off x="311700" y="740800"/>
            <a:ext cx="34737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8"/>
          <p:cNvSpPr txBox="1"/>
          <p:nvPr>
            <p:ph idx="1" type="body"/>
          </p:nvPr>
        </p:nvSpPr>
        <p:spPr>
          <a:xfrm>
            <a:off x="311700" y="1852800"/>
            <a:ext cx="3473700" cy="4239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40" name="Google Shape;40;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9"/>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10"/>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0"/>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10"/>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10"/>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49" name="Google Shape;49;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91700" y="593375"/>
            <a:ext cx="8160600" cy="524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1pPr>
            <a:lvl2pPr lvl="1">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2pPr>
            <a:lvl3pPr lvl="2">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3pPr>
            <a:lvl4pPr lvl="3">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4pPr>
            <a:lvl5pPr lvl="4">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5pPr>
            <a:lvl6pPr lvl="5">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6pPr>
            <a:lvl7pPr lvl="6">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7pPr>
            <a:lvl8pPr lvl="7">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8pPr>
            <a:lvl9pPr lvl="8">
              <a:spcBef>
                <a:spcPts val="0"/>
              </a:spcBef>
              <a:spcAft>
                <a:spcPts val="0"/>
              </a:spcAft>
              <a:buClr>
                <a:schemeClr val="accent2"/>
              </a:buClr>
              <a:buSzPts val="2400"/>
              <a:buFont typeface="Roboto"/>
              <a:buNone/>
              <a:defRPr sz="2400">
                <a:solidFill>
                  <a:schemeClr val="accent2"/>
                </a:solidFill>
                <a:latin typeface="Roboto"/>
                <a:ea typeface="Roboto"/>
                <a:cs typeface="Roboto"/>
                <a:sym typeface="Roboto"/>
              </a:defRPr>
            </a:lvl9pPr>
          </a:lstStyle>
          <a:p/>
        </p:txBody>
      </p:sp>
      <p:sp>
        <p:nvSpPr>
          <p:cNvPr id="7" name="Google Shape;7;p1"/>
          <p:cNvSpPr txBox="1"/>
          <p:nvPr>
            <p:ph idx="1" type="body"/>
          </p:nvPr>
        </p:nvSpPr>
        <p:spPr>
          <a:xfrm>
            <a:off x="491700" y="1536625"/>
            <a:ext cx="8160600" cy="45552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1pPr>
            <a:lvl2pPr indent="-330200" lvl="1" marL="9144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2pPr>
            <a:lvl3pPr indent="-330200" lvl="2" marL="13716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3pPr>
            <a:lvl4pPr indent="-330200" lvl="3" marL="18288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4pPr>
            <a:lvl5pPr indent="-330200" lvl="4" marL="22860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5pPr>
            <a:lvl6pPr indent="-330200" lvl="5" marL="27432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6pPr>
            <a:lvl7pPr indent="-330200" lvl="6" marL="32004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7pPr>
            <a:lvl8pPr indent="-330200" lvl="7" marL="3657600">
              <a:lnSpc>
                <a:spcPct val="115000"/>
              </a:lnSpc>
              <a:spcBef>
                <a:spcPts val="1000"/>
              </a:spcBef>
              <a:spcAft>
                <a:spcPts val="0"/>
              </a:spcAft>
              <a:buClr>
                <a:schemeClr val="accent2"/>
              </a:buClr>
              <a:buSzPts val="1600"/>
              <a:buFont typeface="Roboto Mono"/>
              <a:buChar char="•"/>
              <a:defRPr sz="1600">
                <a:solidFill>
                  <a:schemeClr val="accent2"/>
                </a:solidFill>
                <a:latin typeface="Roboto Mono"/>
                <a:ea typeface="Roboto Mono"/>
                <a:cs typeface="Roboto Mono"/>
                <a:sym typeface="Roboto Mono"/>
              </a:defRPr>
            </a:lvl8pPr>
            <a:lvl9pPr indent="-330200" lvl="8" marL="4114800">
              <a:lnSpc>
                <a:spcPct val="115000"/>
              </a:lnSpc>
              <a:spcBef>
                <a:spcPts val="1000"/>
              </a:spcBef>
              <a:spcAft>
                <a:spcPts val="1000"/>
              </a:spcAft>
              <a:buClr>
                <a:schemeClr val="accent2"/>
              </a:buClr>
              <a:buSzPts val="1600"/>
              <a:buFont typeface="Roboto Mono"/>
              <a:buChar char="•"/>
              <a:defRPr sz="1600">
                <a:solidFill>
                  <a:schemeClr val="accent2"/>
                </a:solidFill>
                <a:latin typeface="Roboto Mono"/>
                <a:ea typeface="Roboto Mono"/>
                <a:cs typeface="Roboto Mono"/>
                <a:sym typeface="Roboto Mono"/>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Mono"/>
                <a:ea typeface="Roboto Mono"/>
                <a:cs typeface="Roboto Mono"/>
                <a:sym typeface="Roboto Mono"/>
              </a:defRPr>
            </a:lvl1pPr>
            <a:lvl2pPr lvl="1" algn="r">
              <a:buNone/>
              <a:defRPr sz="1000">
                <a:solidFill>
                  <a:schemeClr val="dk2"/>
                </a:solidFill>
                <a:latin typeface="Roboto Mono"/>
                <a:ea typeface="Roboto Mono"/>
                <a:cs typeface="Roboto Mono"/>
                <a:sym typeface="Roboto Mono"/>
              </a:defRPr>
            </a:lvl2pPr>
            <a:lvl3pPr lvl="2" algn="r">
              <a:buNone/>
              <a:defRPr sz="1000">
                <a:solidFill>
                  <a:schemeClr val="dk2"/>
                </a:solidFill>
                <a:latin typeface="Roboto Mono"/>
                <a:ea typeface="Roboto Mono"/>
                <a:cs typeface="Roboto Mono"/>
                <a:sym typeface="Roboto Mono"/>
              </a:defRPr>
            </a:lvl3pPr>
            <a:lvl4pPr lvl="3" algn="r">
              <a:buNone/>
              <a:defRPr sz="1000">
                <a:solidFill>
                  <a:schemeClr val="dk2"/>
                </a:solidFill>
                <a:latin typeface="Roboto Mono"/>
                <a:ea typeface="Roboto Mono"/>
                <a:cs typeface="Roboto Mono"/>
                <a:sym typeface="Roboto Mono"/>
              </a:defRPr>
            </a:lvl4pPr>
            <a:lvl5pPr lvl="4" algn="r">
              <a:buNone/>
              <a:defRPr sz="1000">
                <a:solidFill>
                  <a:schemeClr val="dk2"/>
                </a:solidFill>
                <a:latin typeface="Roboto Mono"/>
                <a:ea typeface="Roboto Mono"/>
                <a:cs typeface="Roboto Mono"/>
                <a:sym typeface="Roboto Mono"/>
              </a:defRPr>
            </a:lvl5pPr>
            <a:lvl6pPr lvl="5" algn="r">
              <a:buNone/>
              <a:defRPr sz="1000">
                <a:solidFill>
                  <a:schemeClr val="dk2"/>
                </a:solidFill>
                <a:latin typeface="Roboto Mono"/>
                <a:ea typeface="Roboto Mono"/>
                <a:cs typeface="Roboto Mono"/>
                <a:sym typeface="Roboto Mono"/>
              </a:defRPr>
            </a:lvl6pPr>
            <a:lvl7pPr lvl="6" algn="r">
              <a:buNone/>
              <a:defRPr sz="1000">
                <a:solidFill>
                  <a:schemeClr val="dk2"/>
                </a:solidFill>
                <a:latin typeface="Roboto Mono"/>
                <a:ea typeface="Roboto Mono"/>
                <a:cs typeface="Roboto Mono"/>
                <a:sym typeface="Roboto Mono"/>
              </a:defRPr>
            </a:lvl7pPr>
            <a:lvl8pPr lvl="7" algn="r">
              <a:buNone/>
              <a:defRPr sz="1000">
                <a:solidFill>
                  <a:schemeClr val="dk2"/>
                </a:solidFill>
                <a:latin typeface="Roboto Mono"/>
                <a:ea typeface="Roboto Mono"/>
                <a:cs typeface="Roboto Mono"/>
                <a:sym typeface="Roboto Mono"/>
              </a:defRPr>
            </a:lvl8pPr>
            <a:lvl9pPr lvl="8" algn="r">
              <a:buNone/>
              <a:defRPr sz="1000">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kevinl.info/gb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composingprogram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upe.cs.berkeley.edu/" TargetMode="External"/><Relationship Id="rId4" Type="http://schemas.openxmlformats.org/officeDocument/2006/relationships/hyperlink" Target="https://hkn.eecs.berkeley.edu/" TargetMode="External"/><Relationship Id="rId5" Type="http://schemas.openxmlformats.org/officeDocument/2006/relationships/image" Target="../media/image18.jpg"/><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hyperlink" Target="https://berkeleyeecs.youcanbook.me/" TargetMode="External"/><Relationship Id="rId12"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hyperlink" Target="http://engineering.berkeley.edu/student-services/academic-support/tutoring-schedule#ac888" TargetMode="External"/><Relationship Id="rId9" Type="http://schemas.openxmlformats.org/officeDocument/2006/relationships/hyperlink" Target="https://calcentral.berkeley.edu/academics" TargetMode="External"/><Relationship Id="rId5" Type="http://schemas.openxmlformats.org/officeDocument/2006/relationships/hyperlink" Target="http://engineering.berkeley.edu/student-services/advising/engineering-student-services-advising" TargetMode="External"/><Relationship Id="rId6" Type="http://schemas.openxmlformats.org/officeDocument/2006/relationships/hyperlink" Target="http://engineering.berkeley.edu/student-services/advising/faculty-advising" TargetMode="External"/><Relationship Id="rId7" Type="http://schemas.openxmlformats.org/officeDocument/2006/relationships/hyperlink" Target="http://engineering.berkeley.edu/student-services/advising/peer-advising" TargetMode="External"/><Relationship Id="rId8"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s61a.org/articles/abou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9.jpg"/><Relationship Id="rId5" Type="http://schemas.openxmlformats.org/officeDocument/2006/relationships/image" Target="../media/image21.jpg"/><Relationship Id="rId6" Type="http://schemas.openxmlformats.org/officeDocument/2006/relationships/image" Target="../media/image1.jpg"/><Relationship Id="rId7"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cs61a.org/articles/studying.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cs61a.org/articles/studying-guide.html" TargetMode="External"/><Relationship Id="rId4" Type="http://schemas.openxmlformats.org/officeDocument/2006/relationships/hyperlink" Target="https://www.jamesmaa.com/2012/12/02/james-maas-productivity-hacking-guide/" TargetMode="External"/><Relationship Id="rId5" Type="http://schemas.openxmlformats.org/officeDocument/2006/relationships/hyperlink" Target="http://www.jamesmaa.com/2013/08/26/a-beginners-guide-to-computer-scienc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jpg"/><Relationship Id="rId4" Type="http://schemas.openxmlformats.org/officeDocument/2006/relationships/hyperlink" Target="http://kevinl.info/gbo" TargetMode="External"/></Relationships>
</file>

<file path=ppt/slides/_rels/slide29.xml.rels><?xml version="1.0" encoding="UTF-8" standalone="yes"?><Relationships xmlns="http://schemas.openxmlformats.org/package/2006/relationships"><Relationship Id="rId11" Type="http://schemas.openxmlformats.org/officeDocument/2006/relationships/hyperlink" Target="https://eecs.berkeley.edu/resources/students/undergrads/resilience" TargetMode="External"/><Relationship Id="rId10" Type="http://schemas.openxmlformats.org/officeDocument/2006/relationships/hyperlink" Target="https://dl.acm.org/citation.cfm?id=2858252" TargetMode="External"/><Relationship Id="rId12" Type="http://schemas.openxmlformats.org/officeDocument/2006/relationships/hyperlink" Target="http://datastructur.es/sp17/materials/guides/study-guide.html" TargetMode="External"/><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docs.google.com/presentation/d/1skkpIGPR81RsnIuth2PjhMkCi1YuODqpLOhEEjXsnXQ/edit?usp=sharing" TargetMode="External"/><Relationship Id="rId4" Type="http://schemas.openxmlformats.org/officeDocument/2006/relationships/hyperlink" Target="https://people.eecs.berkeley.edu/~sequin/soda/soda.html" TargetMode="External"/><Relationship Id="rId9" Type="http://schemas.openxmlformats.org/officeDocument/2006/relationships/hyperlink" Target="https://www.google.com/search?q=sin(2x)(50%2F(x%5E2%2B1))+%2B+(1%2F5)x%5E3+-+(3%2F2)x%5E2+%2B+6x" TargetMode="External"/><Relationship Id="rId5" Type="http://schemas.openxmlformats.org/officeDocument/2006/relationships/hyperlink" Target="https://stocksnap.io/photo/5BB9FHRZO3" TargetMode="External"/><Relationship Id="rId6" Type="http://schemas.openxmlformats.org/officeDocument/2006/relationships/hyperlink" Target="https://eecs.berkeley.edu/" TargetMode="External"/><Relationship Id="rId7" Type="http://schemas.openxmlformats.org/officeDocument/2006/relationships/hyperlink" Target="https://www.google.com/search?q=gestalt" TargetMode="External"/><Relationship Id="rId8" Type="http://schemas.openxmlformats.org/officeDocument/2006/relationships/hyperlink" Target="https://www.google.com/search?q=6x,+4x+%2B+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hyperlink" Target="http://denero.org/" TargetMode="External"/><Relationship Id="rId7" Type="http://schemas.openxmlformats.org/officeDocument/2006/relationships/hyperlink" Target="https://www2.eecs.berkeley.edu/Faculty/Homepages/hilfinger.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a:hlinkClick r:id="rId3"/>
          </p:cNvPr>
          <p:cNvSpPr/>
          <p:nvPr/>
        </p:nvSpPr>
        <p:spPr>
          <a:xfrm>
            <a:off x="3445350" y="3173250"/>
            <a:ext cx="2253300" cy="51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latin typeface="Roboto Condensed"/>
                <a:ea typeface="Roboto Condensed"/>
                <a:cs typeface="Roboto Condensed"/>
                <a:sym typeface="Roboto Condensed"/>
              </a:rPr>
              <a:t>kevinl.info/gbo</a:t>
            </a:r>
            <a:endParaRPr b="1" sz="2400">
              <a:solidFill>
                <a:srgbClr val="4A86E8"/>
              </a:solidFill>
              <a:latin typeface="Roboto Condensed"/>
              <a:ea typeface="Roboto Condensed"/>
              <a:cs typeface="Roboto Condensed"/>
              <a:sym typeface="Roboto Condensed"/>
            </a:endParaRPr>
          </a:p>
        </p:txBody>
      </p:sp>
      <p:sp>
        <p:nvSpPr>
          <p:cNvPr id="81" name="Google Shape;81;p17"/>
          <p:cNvSpPr txBox="1"/>
          <p:nvPr>
            <p:ph type="ctrTitle"/>
          </p:nvPr>
        </p:nvSpPr>
        <p:spPr>
          <a:xfrm>
            <a:off x="581550" y="594125"/>
            <a:ext cx="7980900" cy="26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Light"/>
                <a:ea typeface="Roboto Light"/>
                <a:cs typeface="Roboto Light"/>
                <a:sym typeface="Roboto Light"/>
              </a:rPr>
              <a:t>Golden Bear Orientation</a:t>
            </a:r>
            <a:endParaRPr sz="1600">
              <a:solidFill>
                <a:schemeClr val="dk2"/>
              </a:solidFill>
              <a:latin typeface="Roboto Light"/>
              <a:ea typeface="Roboto Light"/>
              <a:cs typeface="Roboto Light"/>
              <a:sym typeface="Roboto Light"/>
            </a:endParaRPr>
          </a:p>
          <a:p>
            <a:pPr indent="0" lvl="0" marL="0" rtl="0" algn="l">
              <a:spcBef>
                <a:spcPts val="1000"/>
              </a:spcBef>
              <a:spcAft>
                <a:spcPts val="0"/>
              </a:spcAft>
              <a:buNone/>
            </a:pPr>
            <a:r>
              <a:rPr lang="en">
                <a:latin typeface="Roboto Light"/>
                <a:ea typeface="Roboto Light"/>
                <a:cs typeface="Roboto Light"/>
                <a:sym typeface="Roboto Light"/>
              </a:rPr>
              <a:t>How to Learn Computer Science</a:t>
            </a:r>
            <a:endParaRPr>
              <a:latin typeface="Roboto Light"/>
              <a:ea typeface="Roboto Light"/>
              <a:cs typeface="Roboto Light"/>
              <a:sym typeface="Roboto Light"/>
            </a:endParaRPr>
          </a:p>
        </p:txBody>
      </p:sp>
      <p:sp>
        <p:nvSpPr>
          <p:cNvPr id="82" name="Google Shape;82;p17"/>
          <p:cNvSpPr txBox="1"/>
          <p:nvPr>
            <p:ph idx="1" type="subTitle"/>
          </p:nvPr>
        </p:nvSpPr>
        <p:spPr>
          <a:xfrm>
            <a:off x="581550" y="3620700"/>
            <a:ext cx="7980900" cy="26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August 21, 2017</a:t>
            </a:r>
            <a:endParaRPr/>
          </a:p>
          <a:p>
            <a:pPr indent="-330200" lvl="0" marL="457200" rtl="0" algn="l">
              <a:spcBef>
                <a:spcPts val="1000"/>
              </a:spcBef>
              <a:spcAft>
                <a:spcPts val="0"/>
              </a:spcAft>
              <a:buSzPts val="1600"/>
              <a:buChar char="•"/>
            </a:pPr>
            <a:r>
              <a:rPr lang="en"/>
              <a:t>Homework 0</a:t>
            </a:r>
            <a:endParaRPr/>
          </a:p>
          <a:p>
            <a:pPr indent="-330200" lvl="0" marL="457200" rtl="0" algn="l">
              <a:spcBef>
                <a:spcPts val="1000"/>
              </a:spcBef>
              <a:spcAft>
                <a:spcPts val="0"/>
              </a:spcAft>
              <a:buSzPts val="1600"/>
              <a:buChar char="•"/>
            </a:pPr>
            <a:r>
              <a:rPr lang="en"/>
              <a:t>Gestalt</a:t>
            </a:r>
            <a:endParaRPr/>
          </a:p>
          <a:p>
            <a:pPr indent="-330200" lvl="0" marL="457200" rtl="0" algn="l">
              <a:spcBef>
                <a:spcPts val="1000"/>
              </a:spcBef>
              <a:spcAft>
                <a:spcPts val="1000"/>
              </a:spcAft>
              <a:buSzPts val="1600"/>
              <a:buChar char="•"/>
            </a:pPr>
            <a:r>
              <a:rPr lang="en"/>
              <a:t>TMWLO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2467200"/>
            <a:ext cx="3473700" cy="10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And </a:t>
            </a:r>
            <a:r>
              <a:rPr b="1" i="1" lang="en" sz="3600"/>
              <a:t>you</a:t>
            </a:r>
            <a:r>
              <a:rPr lang="en" sz="3600"/>
              <a:t>!</a:t>
            </a:r>
            <a:endParaRPr sz="3600"/>
          </a:p>
        </p:txBody>
      </p:sp>
      <p:sp>
        <p:nvSpPr>
          <p:cNvPr id="142" name="Google Shape;142;p26"/>
          <p:cNvSpPr txBox="1"/>
          <p:nvPr/>
        </p:nvSpPr>
        <p:spPr>
          <a:xfrm>
            <a:off x="4170975" y="3637338"/>
            <a:ext cx="4598700" cy="12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EB Garamond"/>
                <a:ea typeface="EB Garamond"/>
                <a:cs typeface="EB Garamond"/>
                <a:sym typeface="EB Garamond"/>
              </a:rPr>
              <a:t>"It's kind of inspiring to see how dedicated we are to working hard and being the best we can be."</a:t>
            </a:r>
            <a:endParaRPr sz="2400">
              <a:latin typeface="EB Garamond"/>
              <a:ea typeface="EB Garamond"/>
              <a:cs typeface="EB Garamond"/>
              <a:sym typeface="EB Garamond"/>
            </a:endParaRPr>
          </a:p>
        </p:txBody>
      </p:sp>
      <p:sp>
        <p:nvSpPr>
          <p:cNvPr id="143" name="Google Shape;143;p26"/>
          <p:cNvSpPr txBox="1"/>
          <p:nvPr>
            <p:ph idx="1" type="body"/>
          </p:nvPr>
        </p:nvSpPr>
        <p:spPr>
          <a:xfrm>
            <a:off x="0" y="3692125"/>
            <a:ext cx="3785400" cy="1828500"/>
          </a:xfrm>
          <a:prstGeom prst="rect">
            <a:avLst/>
          </a:prstGeom>
          <a:solidFill>
            <a:srgbClr val="4A86E8"/>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1900+ </a:t>
            </a:r>
            <a:r>
              <a:rPr b="1" lang="en">
                <a:solidFill>
                  <a:schemeClr val="lt1"/>
                </a:solidFill>
                <a:latin typeface="Roboto"/>
                <a:ea typeface="Roboto"/>
                <a:cs typeface="Roboto"/>
                <a:sym typeface="Roboto"/>
              </a:rPr>
              <a:t>dedicated</a:t>
            </a:r>
            <a:r>
              <a:rPr lang="en">
                <a:solidFill>
                  <a:schemeClr val="lt1"/>
                </a:solidFill>
                <a:latin typeface="Roboto"/>
                <a:ea typeface="Roboto"/>
                <a:cs typeface="Roboto"/>
                <a:sym typeface="Roboto"/>
              </a:rPr>
              <a:t>, </a:t>
            </a:r>
            <a:r>
              <a:rPr b="1" lang="en">
                <a:solidFill>
                  <a:schemeClr val="lt1"/>
                </a:solidFill>
                <a:latin typeface="Roboto"/>
                <a:ea typeface="Roboto"/>
                <a:cs typeface="Roboto"/>
                <a:sym typeface="Roboto"/>
              </a:rPr>
              <a:t>hard-working</a:t>
            </a:r>
            <a:r>
              <a:rPr lang="en">
                <a:solidFill>
                  <a:schemeClr val="lt1"/>
                </a:solidFill>
                <a:latin typeface="Roboto"/>
                <a:ea typeface="Roboto"/>
                <a:cs typeface="Roboto"/>
                <a:sym typeface="Roboto"/>
              </a:rPr>
              <a:t>,</a:t>
            </a:r>
            <a:br>
              <a:rPr lang="en">
                <a:solidFill>
                  <a:schemeClr val="lt1"/>
                </a:solidFill>
                <a:latin typeface="Roboto"/>
                <a:ea typeface="Roboto"/>
                <a:cs typeface="Roboto"/>
                <a:sym typeface="Roboto"/>
              </a:rPr>
            </a:br>
            <a:r>
              <a:rPr lang="en">
                <a:solidFill>
                  <a:schemeClr val="lt1"/>
                </a:solidFill>
                <a:latin typeface="Roboto"/>
                <a:ea typeface="Roboto"/>
                <a:cs typeface="Roboto"/>
                <a:sym typeface="Roboto"/>
              </a:rPr>
              <a:t>and </a:t>
            </a:r>
            <a:r>
              <a:rPr b="1" lang="en">
                <a:solidFill>
                  <a:schemeClr val="lt1"/>
                </a:solidFill>
                <a:latin typeface="Roboto"/>
                <a:ea typeface="Roboto"/>
                <a:cs typeface="Roboto"/>
                <a:sym typeface="Roboto"/>
              </a:rPr>
              <a:t>inspiring</a:t>
            </a:r>
            <a:r>
              <a:rPr lang="en">
                <a:solidFill>
                  <a:schemeClr val="lt1"/>
                </a:solidFill>
                <a:latin typeface="Roboto"/>
                <a:ea typeface="Roboto"/>
                <a:cs typeface="Roboto"/>
                <a:sym typeface="Roboto"/>
              </a:rPr>
              <a:t> students</a:t>
            </a:r>
            <a:br>
              <a:rPr lang="en">
                <a:solidFill>
                  <a:schemeClr val="lt1"/>
                </a:solidFill>
                <a:latin typeface="Roboto"/>
                <a:ea typeface="Roboto"/>
                <a:cs typeface="Roboto"/>
                <a:sym typeface="Roboto"/>
              </a:rPr>
            </a:br>
            <a:r>
              <a:rPr lang="en">
                <a:solidFill>
                  <a:schemeClr val="lt1"/>
                </a:solidFill>
                <a:latin typeface="Roboto"/>
                <a:ea typeface="Roboto"/>
                <a:cs typeface="Roboto"/>
                <a:sym typeface="Roboto"/>
              </a:rPr>
              <a:t>make CS 61A truly special.</a:t>
            </a:r>
            <a:endParaRPr>
              <a:solidFill>
                <a:schemeClr val="lt1"/>
              </a:solidFill>
              <a:latin typeface="Roboto"/>
              <a:ea typeface="Roboto"/>
              <a:cs typeface="Roboto"/>
              <a:sym typeface="Roboto"/>
            </a:endParaRPr>
          </a:p>
        </p:txBody>
      </p:sp>
      <p:cxnSp>
        <p:nvCxnSpPr>
          <p:cNvPr id="144" name="Google Shape;144;p26"/>
          <p:cNvCxnSpPr/>
          <p:nvPr/>
        </p:nvCxnSpPr>
        <p:spPr>
          <a:xfrm>
            <a:off x="4223951" y="4690713"/>
            <a:ext cx="2878800" cy="0"/>
          </a:xfrm>
          <a:prstGeom prst="straightConnector1">
            <a:avLst/>
          </a:prstGeom>
          <a:noFill/>
          <a:ln cap="flat" cmpd="sng" w="38100">
            <a:solidFill>
              <a:srgbClr val="FF0000"/>
            </a:solidFill>
            <a:prstDash val="solid"/>
            <a:round/>
            <a:headEnd len="med" w="med" type="none"/>
            <a:tailEnd len="med" w="med" type="none"/>
          </a:ln>
        </p:spPr>
      </p:cxnSp>
      <p:sp>
        <p:nvSpPr>
          <p:cNvPr id="145" name="Google Shape;145;p26"/>
          <p:cNvSpPr txBox="1"/>
          <p:nvPr/>
        </p:nvSpPr>
        <p:spPr>
          <a:xfrm>
            <a:off x="4170975" y="4690713"/>
            <a:ext cx="45987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A86E8"/>
                </a:solidFill>
                <a:latin typeface="Roboto Light"/>
                <a:ea typeface="Roboto Light"/>
                <a:cs typeface="Roboto Light"/>
                <a:sym typeface="Roboto Light"/>
              </a:rPr>
              <a:t>doing </a:t>
            </a:r>
            <a:r>
              <a:rPr lang="en" sz="2400">
                <a:solidFill>
                  <a:srgbClr val="4A86E8"/>
                </a:solidFill>
                <a:latin typeface="Roboto Medium"/>
                <a:ea typeface="Roboto Medium"/>
                <a:cs typeface="Roboto Medium"/>
                <a:sym typeface="Roboto Medium"/>
              </a:rPr>
              <a:t>better</a:t>
            </a:r>
            <a:r>
              <a:rPr lang="en" sz="2400">
                <a:solidFill>
                  <a:srgbClr val="4A86E8"/>
                </a:solidFill>
                <a:latin typeface="Roboto Light"/>
                <a:ea typeface="Roboto Light"/>
                <a:cs typeface="Roboto Light"/>
                <a:sym typeface="Roboto Light"/>
              </a:rPr>
              <a:t> than you</a:t>
            </a:r>
            <a:br>
              <a:rPr lang="en" sz="2400">
                <a:solidFill>
                  <a:srgbClr val="4A86E8"/>
                </a:solidFill>
                <a:latin typeface="Roboto Light"/>
                <a:ea typeface="Roboto Light"/>
                <a:cs typeface="Roboto Light"/>
                <a:sym typeface="Roboto Light"/>
              </a:rPr>
            </a:br>
            <a:r>
              <a:rPr lang="en" sz="2400">
                <a:solidFill>
                  <a:srgbClr val="4A86E8"/>
                </a:solidFill>
                <a:latin typeface="Roboto Light"/>
                <a:ea typeface="Roboto Light"/>
                <a:cs typeface="Roboto Light"/>
                <a:sym typeface="Roboto Light"/>
              </a:rPr>
              <a:t>ever believed you could do.</a:t>
            </a:r>
            <a:endParaRPr sz="2400">
              <a:solidFill>
                <a:srgbClr val="4A86E8"/>
              </a:solidFill>
              <a:latin typeface="Roboto Light"/>
              <a:ea typeface="Roboto Light"/>
              <a:cs typeface="Roboto Light"/>
              <a:sym typeface="Roboto Light"/>
            </a:endParaRPr>
          </a:p>
        </p:txBody>
      </p:sp>
      <p:pic>
        <p:nvPicPr>
          <p:cNvPr id="146" name="Google Shape;146;p26"/>
          <p:cNvPicPr preferRelativeResize="0"/>
          <p:nvPr/>
        </p:nvPicPr>
        <p:blipFill rotWithShape="1">
          <a:blip r:embed="rId3">
            <a:alphaModFix/>
          </a:blip>
          <a:srcRect b="13979" l="1652" r="29500" t="10821"/>
          <a:stretch/>
        </p:blipFill>
        <p:spPr>
          <a:xfrm>
            <a:off x="4170975" y="2054950"/>
            <a:ext cx="4598699" cy="11913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CS 61A?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800">
                <a:latin typeface="Roboto Light"/>
                <a:ea typeface="Roboto Light"/>
                <a:cs typeface="Roboto Light"/>
                <a:sym typeface="Roboto Light"/>
              </a:rPr>
              <a:t>programming is not merely about language syntax and semantics, but more fundamentally about the</a:t>
            </a:r>
            <a:endParaRPr sz="2800">
              <a:latin typeface="Roboto Light"/>
              <a:ea typeface="Roboto Light"/>
              <a:cs typeface="Roboto Light"/>
              <a:sym typeface="Roboto Light"/>
            </a:endParaRPr>
          </a:p>
          <a:p>
            <a:pPr indent="0" lvl="0" marL="0" rtl="0" algn="l">
              <a:lnSpc>
                <a:spcPct val="100000"/>
              </a:lnSpc>
              <a:spcBef>
                <a:spcPts val="1000"/>
              </a:spcBef>
              <a:spcAft>
                <a:spcPts val="0"/>
              </a:spcAft>
              <a:buNone/>
            </a:pPr>
            <a:r>
              <a:rPr b="1" lang="en" sz="3800">
                <a:solidFill>
                  <a:srgbClr val="4A86E8"/>
                </a:solidFill>
              </a:rPr>
              <a:t>iterative process of refining mental representations of computational problems and solutions</a:t>
            </a:r>
            <a:endParaRPr sz="2800">
              <a:latin typeface="Roboto Light"/>
              <a:ea typeface="Roboto Light"/>
              <a:cs typeface="Roboto Light"/>
              <a:sym typeface="Roboto Light"/>
            </a:endParaRPr>
          </a:p>
          <a:p>
            <a:pPr indent="0" lvl="0" marL="0" rtl="0" algn="l">
              <a:lnSpc>
                <a:spcPct val="100000"/>
              </a:lnSpc>
              <a:spcBef>
                <a:spcPts val="1000"/>
              </a:spcBef>
              <a:spcAft>
                <a:spcPts val="0"/>
              </a:spcAft>
              <a:buNone/>
            </a:pPr>
            <a:r>
              <a:rPr lang="en" sz="2800">
                <a:latin typeface="Roboto Light"/>
                <a:ea typeface="Roboto Light"/>
                <a:cs typeface="Roboto Light"/>
                <a:sym typeface="Roboto Light"/>
              </a:rPr>
              <a:t>and </a:t>
            </a:r>
            <a:r>
              <a:rPr i="1" lang="en" sz="2800">
                <a:latin typeface="Roboto Light"/>
                <a:ea typeface="Roboto Light"/>
                <a:cs typeface="Roboto Light"/>
                <a:sym typeface="Roboto Light"/>
              </a:rPr>
              <a:t>expressing</a:t>
            </a:r>
            <a:r>
              <a:rPr lang="en" sz="2800">
                <a:latin typeface="Roboto Light"/>
                <a:ea typeface="Roboto Light"/>
                <a:cs typeface="Roboto Light"/>
                <a:sym typeface="Roboto Light"/>
              </a:rPr>
              <a:t> those representations as code</a:t>
            </a:r>
            <a:endParaRPr sz="2800">
              <a:latin typeface="Roboto Light"/>
              <a:ea typeface="Roboto Light"/>
              <a:cs typeface="Roboto Light"/>
              <a:sym typeface="Roboto Light"/>
            </a:endParaRPr>
          </a:p>
          <a:p>
            <a:pPr indent="0" lvl="0" marL="0" rtl="0" algn="ctr">
              <a:lnSpc>
                <a:spcPct val="100000"/>
              </a:lnSpc>
              <a:spcBef>
                <a:spcPts val="1000"/>
              </a:spcBef>
              <a:spcAft>
                <a:spcPts val="1000"/>
              </a:spcAft>
              <a:buNone/>
            </a:pPr>
            <a:r>
              <a:rPr i="1" lang="en" sz="2800">
                <a:solidFill>
                  <a:schemeClr val="dk2"/>
                </a:solidFill>
                <a:latin typeface="Roboto Light"/>
                <a:ea typeface="Roboto Light"/>
                <a:cs typeface="Roboto Light"/>
                <a:sym typeface="Roboto Light"/>
              </a:rPr>
              <a:t>Loksa, Ko, et al.</a:t>
            </a:r>
            <a:endParaRPr i="1" sz="2800">
              <a:solidFill>
                <a:schemeClr val="dk2"/>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Format</a:t>
            </a:r>
            <a:endParaRPr/>
          </a:p>
        </p:txBody>
      </p:sp>
      <p:sp>
        <p:nvSpPr>
          <p:cNvPr id="162" name="Google Shape;162;p29"/>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Textbook</a:t>
            </a:r>
            <a:r>
              <a:rPr lang="en"/>
              <a:t>		</a:t>
            </a:r>
            <a:r>
              <a:rPr lang="en" u="sng">
                <a:solidFill>
                  <a:srgbClr val="4A86E8"/>
                </a:solidFill>
                <a:hlinkClick r:id="rId3"/>
              </a:rPr>
              <a:t>composingprograms.com</a:t>
            </a:r>
            <a:endParaRPr b="1"/>
          </a:p>
          <a:p>
            <a:pPr indent="0" lvl="0" marL="0" rtl="0" algn="l">
              <a:spcBef>
                <a:spcPts val="1000"/>
              </a:spcBef>
              <a:spcAft>
                <a:spcPts val="0"/>
              </a:spcAft>
              <a:buNone/>
            </a:pPr>
            <a:r>
              <a:rPr b="1" lang="en"/>
              <a:t>Lecture</a:t>
            </a:r>
            <a:r>
              <a:rPr lang="en"/>
              <a:t>			</a:t>
            </a:r>
            <a:r>
              <a:rPr i="1" lang="en"/>
              <a:t>fun times with John and Paul</a:t>
            </a:r>
            <a:endParaRPr/>
          </a:p>
          <a:p>
            <a:pPr indent="0" lvl="0" marL="0" rtl="0" algn="l">
              <a:spcBef>
                <a:spcPts val="1000"/>
              </a:spcBef>
              <a:spcAft>
                <a:spcPts val="0"/>
              </a:spcAft>
              <a:buClr>
                <a:schemeClr val="dk1"/>
              </a:buClr>
              <a:buSzPts val="1100"/>
              <a:buFont typeface="Arial"/>
              <a:buNone/>
            </a:pPr>
            <a:r>
              <a:rPr b="1" lang="en"/>
              <a:t>Lab</a:t>
            </a:r>
            <a:r>
              <a:rPr lang="en"/>
              <a:t>				the </a:t>
            </a:r>
            <a:r>
              <a:rPr b="1" lang="en"/>
              <a:t>most</a:t>
            </a:r>
            <a:r>
              <a:rPr lang="en"/>
              <a:t> important part of this course</a:t>
            </a:r>
            <a:endParaRPr/>
          </a:p>
          <a:p>
            <a:pPr indent="0" lvl="0" marL="0" rtl="0" algn="l">
              <a:spcBef>
                <a:spcPts val="1000"/>
              </a:spcBef>
              <a:spcAft>
                <a:spcPts val="0"/>
              </a:spcAft>
              <a:buNone/>
            </a:pPr>
            <a:r>
              <a:rPr b="1" lang="en"/>
              <a:t>Discussion</a:t>
            </a:r>
            <a:r>
              <a:rPr lang="en"/>
              <a:t>		the </a:t>
            </a:r>
            <a:r>
              <a:rPr b="1" lang="en"/>
              <a:t>most</a:t>
            </a:r>
            <a:r>
              <a:rPr lang="en"/>
              <a:t> important part of this course</a:t>
            </a:r>
            <a:endParaRPr/>
          </a:p>
          <a:p>
            <a:pPr indent="0" lvl="0" marL="0" rtl="0" algn="l">
              <a:spcBef>
                <a:spcPts val="1000"/>
              </a:spcBef>
              <a:spcAft>
                <a:spcPts val="0"/>
              </a:spcAft>
              <a:buNone/>
            </a:pPr>
            <a:r>
              <a:rPr b="1" lang="en"/>
              <a:t>Office hours</a:t>
            </a:r>
            <a:r>
              <a:rPr lang="en"/>
              <a:t>	the </a:t>
            </a:r>
            <a:r>
              <a:rPr b="1" lang="en"/>
              <a:t>most</a:t>
            </a:r>
            <a:r>
              <a:rPr lang="en"/>
              <a:t> important part of this course</a:t>
            </a:r>
            <a:endParaRPr/>
          </a:p>
          <a:p>
            <a:pPr indent="0" lvl="0" marL="0" rtl="0" algn="l">
              <a:spcBef>
                <a:spcPts val="1000"/>
              </a:spcBef>
              <a:spcAft>
                <a:spcPts val="0"/>
              </a:spcAft>
              <a:buNone/>
            </a:pPr>
            <a:r>
              <a:rPr b="1" lang="en">
                <a:solidFill>
                  <a:schemeClr val="dk2"/>
                </a:solidFill>
              </a:rPr>
              <a:t>Mentoring</a:t>
            </a:r>
            <a:r>
              <a:rPr lang="en">
                <a:solidFill>
                  <a:schemeClr val="dk2"/>
                </a:solidFill>
              </a:rPr>
              <a:t>		the </a:t>
            </a:r>
            <a:r>
              <a:rPr b="1" lang="en">
                <a:solidFill>
                  <a:schemeClr val="dk2"/>
                </a:solidFill>
              </a:rPr>
              <a:t>most</a:t>
            </a:r>
            <a:r>
              <a:rPr lang="en">
                <a:solidFill>
                  <a:schemeClr val="dk2"/>
                </a:solidFill>
              </a:rPr>
              <a:t> important part of this course</a:t>
            </a:r>
            <a:endParaRPr>
              <a:solidFill>
                <a:schemeClr val="dk2"/>
              </a:solidFill>
            </a:endParaRPr>
          </a:p>
          <a:p>
            <a:pPr indent="0" lvl="0" marL="0" rtl="0" algn="l">
              <a:spcBef>
                <a:spcPts val="1000"/>
              </a:spcBef>
              <a:spcAft>
                <a:spcPts val="0"/>
              </a:spcAft>
              <a:buClr>
                <a:schemeClr val="dk1"/>
              </a:buClr>
              <a:buSzPts val="1100"/>
              <a:buFont typeface="Arial"/>
              <a:buNone/>
            </a:pPr>
            <a:r>
              <a:rPr b="1" lang="en">
                <a:solidFill>
                  <a:schemeClr val="dk2"/>
                </a:solidFill>
              </a:rPr>
              <a:t>Tutoring</a:t>
            </a:r>
            <a:r>
              <a:rPr lang="en">
                <a:solidFill>
                  <a:schemeClr val="dk2"/>
                </a:solidFill>
              </a:rPr>
              <a:t>		the </a:t>
            </a:r>
            <a:r>
              <a:rPr b="1" lang="en">
                <a:solidFill>
                  <a:schemeClr val="dk2"/>
                </a:solidFill>
              </a:rPr>
              <a:t>most</a:t>
            </a:r>
            <a:r>
              <a:rPr lang="en">
                <a:solidFill>
                  <a:schemeClr val="dk2"/>
                </a:solidFill>
              </a:rPr>
              <a:t> important part of this course</a:t>
            </a:r>
            <a:endParaRPr>
              <a:solidFill>
                <a:schemeClr val="dk2"/>
              </a:solidFill>
            </a:endParaRPr>
          </a:p>
          <a:p>
            <a:pPr indent="0" lvl="0" marL="0" rtl="0" algn="l">
              <a:spcBef>
                <a:spcPts val="1000"/>
              </a:spcBef>
              <a:spcAft>
                <a:spcPts val="0"/>
              </a:spcAft>
              <a:buClr>
                <a:schemeClr val="dk1"/>
              </a:buClr>
              <a:buSzPts val="1100"/>
              <a:buFont typeface="Arial"/>
              <a:buNone/>
            </a:pPr>
            <a:r>
              <a:t/>
            </a:r>
            <a:endParaRPr/>
          </a:p>
          <a:p>
            <a:pPr indent="-330200" lvl="0" marL="457200" rtl="0" algn="l">
              <a:spcBef>
                <a:spcPts val="1000"/>
              </a:spcBef>
              <a:spcAft>
                <a:spcPts val="0"/>
              </a:spcAft>
              <a:buSzPts val="1600"/>
              <a:buChar char="•"/>
            </a:pPr>
            <a:r>
              <a:rPr lang="en"/>
              <a:t>Regular homework assignments</a:t>
            </a:r>
            <a:endParaRPr/>
          </a:p>
          <a:p>
            <a:pPr indent="-330200" lvl="0" marL="457200" rtl="0" algn="l">
              <a:spcBef>
                <a:spcPts val="1000"/>
              </a:spcBef>
              <a:spcAft>
                <a:spcPts val="0"/>
              </a:spcAft>
              <a:buSzPts val="1600"/>
              <a:buChar char="•"/>
            </a:pPr>
            <a:r>
              <a:rPr lang="en"/>
              <a:t>4 programming projects</a:t>
            </a:r>
            <a:endParaRPr/>
          </a:p>
          <a:p>
            <a:pPr indent="-330200" lvl="0" marL="457200" rtl="0" algn="l">
              <a:spcBef>
                <a:spcPts val="1000"/>
              </a:spcBef>
              <a:spcAft>
                <a:spcPts val="0"/>
              </a:spcAft>
              <a:buSzPts val="1600"/>
              <a:buChar char="•"/>
            </a:pPr>
            <a:r>
              <a:rPr lang="en"/>
              <a:t>2 midterm exams and 1 final exam</a:t>
            </a:r>
            <a:endParaRPr/>
          </a:p>
          <a:p>
            <a:pPr indent="-330200" lvl="0" marL="457200" rtl="0" algn="l">
              <a:spcBef>
                <a:spcPts val="1000"/>
              </a:spcBef>
              <a:spcAft>
                <a:spcPts val="1000"/>
              </a:spcAft>
              <a:buSzPts val="1600"/>
              <a:buChar char="•"/>
            </a:pPr>
            <a:r>
              <a:rPr lang="en"/>
              <a:t>Diagnostic quizzes in every discussion</a:t>
            </a:r>
            <a:endParaRPr b="1"/>
          </a:p>
        </p:txBody>
      </p:sp>
      <p:sp>
        <p:nvSpPr>
          <p:cNvPr id="163" name="Google Shape;163;p29"/>
          <p:cNvSpPr/>
          <p:nvPr/>
        </p:nvSpPr>
        <p:spPr>
          <a:xfrm>
            <a:off x="7102850" y="3656425"/>
            <a:ext cx="196200" cy="722400"/>
          </a:xfrm>
          <a:prstGeom prst="rightBrace">
            <a:avLst>
              <a:gd fmla="val 6817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txBox="1"/>
          <p:nvPr/>
        </p:nvSpPr>
        <p:spPr>
          <a:xfrm>
            <a:off x="7245550" y="3589525"/>
            <a:ext cx="1748100" cy="8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hadows Into Light"/>
                <a:ea typeface="Shadows Into Light"/>
                <a:cs typeface="Shadows Into Light"/>
                <a:sym typeface="Shadows Into Light"/>
              </a:rPr>
              <a:t>Offered by the course community</a:t>
            </a:r>
            <a:endParaRPr b="1" sz="1800">
              <a:solidFill>
                <a:schemeClr val="dk2"/>
              </a:solidFill>
              <a:latin typeface="Shadows Into Light"/>
              <a:ea typeface="Shadows Into Light"/>
              <a:cs typeface="Shadows Into Light"/>
              <a:sym typeface="Shadows In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descr="GOPR1236.jpg" id="169" name="Google Shape;169;p30"/>
          <p:cNvPicPr preferRelativeResize="0"/>
          <p:nvPr/>
        </p:nvPicPr>
        <p:blipFill rotWithShape="1">
          <a:blip r:embed="rId3">
            <a:alphaModFix/>
          </a:blip>
          <a:srcRect b="23328" l="0" r="0" t="35571"/>
          <a:stretch/>
        </p:blipFill>
        <p:spPr>
          <a:xfrm>
            <a:off x="0" y="2645401"/>
            <a:ext cx="9144000" cy="2818652"/>
          </a:xfrm>
          <a:prstGeom prst="rect">
            <a:avLst/>
          </a:prstGeom>
          <a:noFill/>
          <a:ln>
            <a:noFill/>
          </a:ln>
        </p:spPr>
      </p:pic>
      <p:sp>
        <p:nvSpPr>
          <p:cNvPr id="170" name="Google Shape;170;p30"/>
          <p:cNvSpPr txBox="1"/>
          <p:nvPr>
            <p:ph type="title"/>
          </p:nvPr>
        </p:nvSpPr>
        <p:spPr>
          <a:xfrm>
            <a:off x="311700" y="436000"/>
            <a:ext cx="3473700" cy="10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Condensed"/>
                <a:ea typeface="Roboto Condensed"/>
                <a:cs typeface="Roboto Condensed"/>
                <a:sym typeface="Roboto Condensed"/>
              </a:rPr>
              <a:t>Computer Science Mentors</a:t>
            </a:r>
            <a:endParaRPr>
              <a:latin typeface="Roboto Condensed"/>
              <a:ea typeface="Roboto Condensed"/>
              <a:cs typeface="Roboto Condensed"/>
              <a:sym typeface="Roboto Condensed"/>
            </a:endParaRPr>
          </a:p>
        </p:txBody>
      </p:sp>
      <p:sp>
        <p:nvSpPr>
          <p:cNvPr id="171" name="Google Shape;171;p30"/>
          <p:cNvSpPr txBox="1"/>
          <p:nvPr>
            <p:ph idx="1" type="body"/>
          </p:nvPr>
        </p:nvSpPr>
        <p:spPr>
          <a:xfrm>
            <a:off x="311700" y="5536700"/>
            <a:ext cx="6686100" cy="1007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The purpose of CSM is to offer an open and inclusive community space for students in computer science to receive individualized academic and social support.</a:t>
            </a:r>
            <a:endParaRPr/>
          </a:p>
        </p:txBody>
      </p:sp>
      <p:sp>
        <p:nvSpPr>
          <p:cNvPr id="172" name="Google Shape;172;p30"/>
          <p:cNvSpPr txBox="1"/>
          <p:nvPr>
            <p:ph idx="1" type="body"/>
          </p:nvPr>
        </p:nvSpPr>
        <p:spPr>
          <a:xfrm>
            <a:off x="311700" y="1443700"/>
            <a:ext cx="8514600" cy="11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Mentoring (small group discussion) sections</a:t>
            </a:r>
            <a:r>
              <a:rPr lang="en"/>
              <a:t> led by a mentor who recently took the course and </a:t>
            </a:r>
            <a:r>
              <a:rPr i="1" lang="en"/>
              <a:t>knows</a:t>
            </a:r>
            <a:r>
              <a:rPr lang="en"/>
              <a:t> it best</a:t>
            </a:r>
            <a:endParaRPr/>
          </a:p>
          <a:p>
            <a:pPr indent="-330200" lvl="0" marL="457200" rtl="0" algn="l">
              <a:spcBef>
                <a:spcPts val="1000"/>
              </a:spcBef>
              <a:spcAft>
                <a:spcPts val="0"/>
              </a:spcAft>
              <a:buSzPts val="1600"/>
              <a:buChar char="•"/>
            </a:pPr>
            <a:r>
              <a:rPr lang="en"/>
              <a:t>Sections meet every week starting third week of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740800"/>
            <a:ext cx="3473700" cy="10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Honor Societies</a:t>
            </a:r>
            <a:endParaRPr/>
          </a:p>
        </p:txBody>
      </p:sp>
      <p:sp>
        <p:nvSpPr>
          <p:cNvPr id="178" name="Google Shape;178;p31"/>
          <p:cNvSpPr txBox="1"/>
          <p:nvPr>
            <p:ph idx="1" type="body"/>
          </p:nvPr>
        </p:nvSpPr>
        <p:spPr>
          <a:xfrm>
            <a:off x="311700" y="1852800"/>
            <a:ext cx="3942600" cy="42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4A86E8"/>
                </a:solidFill>
                <a:hlinkClick r:id="rId3"/>
              </a:rPr>
              <a:t>UPE</a:t>
            </a:r>
            <a:r>
              <a:rPr lang="en"/>
              <a:t> &amp; </a:t>
            </a:r>
            <a:r>
              <a:rPr lang="en" u="sng">
                <a:solidFill>
                  <a:srgbClr val="4A86E8"/>
                </a:solidFill>
                <a:hlinkClick r:id="rId4"/>
              </a:rPr>
              <a:t>HKN</a:t>
            </a:r>
            <a:r>
              <a:rPr lang="en"/>
              <a:t> Honor Societies</a:t>
            </a:r>
            <a:endParaRPr/>
          </a:p>
          <a:p>
            <a:pPr indent="-330200" lvl="0" marL="457200" rtl="0" algn="l">
              <a:spcBef>
                <a:spcPts val="1000"/>
              </a:spcBef>
              <a:spcAft>
                <a:spcPts val="0"/>
              </a:spcAft>
              <a:buSzPts val="1600"/>
              <a:buChar char="•"/>
            </a:pPr>
            <a:r>
              <a:rPr b="1" lang="en"/>
              <a:t>Walk-in tutoring</a:t>
            </a:r>
            <a:endParaRPr b="1"/>
          </a:p>
          <a:p>
            <a:pPr indent="-330200" lvl="0" marL="457200" rtl="0" algn="l">
              <a:spcBef>
                <a:spcPts val="1000"/>
              </a:spcBef>
              <a:spcAft>
                <a:spcPts val="0"/>
              </a:spcAft>
              <a:buSzPts val="1600"/>
              <a:buChar char="•"/>
            </a:pPr>
            <a:r>
              <a:rPr lang="en"/>
              <a:t>Course advice</a:t>
            </a:r>
            <a:endParaRPr/>
          </a:p>
          <a:p>
            <a:pPr indent="-330200" lvl="0" marL="457200" rtl="0" algn="l">
              <a:spcBef>
                <a:spcPts val="1000"/>
              </a:spcBef>
              <a:spcAft>
                <a:spcPts val="0"/>
              </a:spcAft>
              <a:buSzPts val="1600"/>
              <a:buChar char="•"/>
            </a:pPr>
            <a:r>
              <a:rPr lang="en"/>
              <a:t>Mock interviews</a:t>
            </a:r>
            <a:endParaRPr/>
          </a:p>
          <a:p>
            <a:pPr indent="-330200" lvl="0" marL="457200" rtl="0" algn="l">
              <a:spcBef>
                <a:spcPts val="1000"/>
              </a:spcBef>
              <a:spcAft>
                <a:spcPts val="0"/>
              </a:spcAft>
              <a:buSzPts val="1600"/>
              <a:buChar char="•"/>
            </a:pPr>
            <a:r>
              <a:rPr lang="en"/>
              <a:t>Resume critiquing</a:t>
            </a:r>
            <a:endParaRPr/>
          </a:p>
          <a:p>
            <a:pPr indent="-330200" lvl="0" marL="457200" rtl="0" algn="l">
              <a:spcBef>
                <a:spcPts val="1000"/>
              </a:spcBef>
              <a:spcAft>
                <a:spcPts val="0"/>
              </a:spcAft>
              <a:buSzPts val="1600"/>
              <a:buChar char="•"/>
            </a:pPr>
            <a:r>
              <a:rPr lang="en"/>
              <a:t>Tech talks &amp; info sessions</a:t>
            </a:r>
            <a:endParaRPr/>
          </a:p>
          <a:p>
            <a:pPr indent="-330200" lvl="0" marL="457200" rtl="0" algn="l">
              <a:spcBef>
                <a:spcPts val="1000"/>
              </a:spcBef>
              <a:spcAft>
                <a:spcPts val="0"/>
              </a:spcAft>
              <a:buSzPts val="1600"/>
              <a:buChar char="•"/>
            </a:pPr>
            <a:r>
              <a:rPr lang="en"/>
              <a:t>Hackathons open to everyone</a:t>
            </a:r>
            <a:endParaRPr/>
          </a:p>
          <a:p>
            <a:pPr indent="-330200" lvl="0" marL="457200" rtl="0" algn="l">
              <a:spcBef>
                <a:spcPts val="1000"/>
              </a:spcBef>
              <a:spcAft>
                <a:spcPts val="1000"/>
              </a:spcAft>
              <a:buSzPts val="1600"/>
              <a:buChar char="•"/>
            </a:pPr>
            <a:r>
              <a:rPr lang="en"/>
              <a:t>345 Soda, 346 Soda</a:t>
            </a:r>
            <a:endParaRPr/>
          </a:p>
        </p:txBody>
      </p:sp>
      <p:pic>
        <p:nvPicPr>
          <p:cNvPr id="179" name="Google Shape;179;p31"/>
          <p:cNvPicPr preferRelativeResize="0"/>
          <p:nvPr/>
        </p:nvPicPr>
        <p:blipFill rotWithShape="1">
          <a:blip r:embed="rId5">
            <a:alphaModFix/>
          </a:blip>
          <a:srcRect b="0" l="0" r="14551" t="0"/>
          <a:stretch/>
        </p:blipFill>
        <p:spPr>
          <a:xfrm>
            <a:off x="4382100" y="2678550"/>
            <a:ext cx="4761903" cy="4179448"/>
          </a:xfrm>
          <a:prstGeom prst="rect">
            <a:avLst/>
          </a:prstGeom>
          <a:noFill/>
          <a:ln>
            <a:noFill/>
          </a:ln>
        </p:spPr>
      </p:pic>
      <p:pic>
        <p:nvPicPr>
          <p:cNvPr id="180" name="Google Shape;180;p31"/>
          <p:cNvPicPr preferRelativeResize="0"/>
          <p:nvPr/>
        </p:nvPicPr>
        <p:blipFill>
          <a:blip r:embed="rId6">
            <a:alphaModFix/>
          </a:blip>
          <a:stretch>
            <a:fillRect/>
          </a:stretch>
        </p:blipFill>
        <p:spPr>
          <a:xfrm>
            <a:off x="4382100" y="0"/>
            <a:ext cx="4761902" cy="2678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2"/>
          <p:cNvPicPr preferRelativeResize="0"/>
          <p:nvPr/>
        </p:nvPicPr>
        <p:blipFill rotWithShape="1">
          <a:blip r:embed="rId3">
            <a:alphaModFix/>
          </a:blip>
          <a:srcRect b="0" l="17698" r="43301" t="0"/>
          <a:stretch/>
        </p:blipFill>
        <p:spPr>
          <a:xfrm>
            <a:off x="5172550" y="0"/>
            <a:ext cx="4021800" cy="6858000"/>
          </a:xfrm>
          <a:prstGeom prst="rect">
            <a:avLst/>
          </a:prstGeom>
          <a:noFill/>
          <a:ln>
            <a:noFill/>
          </a:ln>
        </p:spPr>
      </p:pic>
      <p:sp>
        <p:nvSpPr>
          <p:cNvPr id="186" name="Google Shape;186;p32"/>
          <p:cNvSpPr txBox="1"/>
          <p:nvPr>
            <p:ph type="title"/>
          </p:nvPr>
        </p:nvSpPr>
        <p:spPr>
          <a:xfrm>
            <a:off x="311700" y="740800"/>
            <a:ext cx="4860900" cy="10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College of Engineering</a:t>
            </a:r>
            <a:endParaRPr/>
          </a:p>
        </p:txBody>
      </p:sp>
      <p:sp>
        <p:nvSpPr>
          <p:cNvPr id="187" name="Google Shape;187;p32"/>
          <p:cNvSpPr txBox="1"/>
          <p:nvPr>
            <p:ph idx="1" type="body"/>
          </p:nvPr>
        </p:nvSpPr>
        <p:spPr>
          <a:xfrm>
            <a:off x="311700" y="1852800"/>
            <a:ext cx="4860900" cy="1750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u="sng">
                <a:solidFill>
                  <a:srgbClr val="4A86E8"/>
                </a:solidFill>
                <a:hlinkClick r:id="rId4"/>
              </a:rPr>
              <a:t>Walk-in tutoring</a:t>
            </a:r>
            <a:endParaRPr/>
          </a:p>
          <a:p>
            <a:pPr indent="-330200" lvl="0" marL="457200" rtl="0" algn="l">
              <a:spcBef>
                <a:spcPts val="1000"/>
              </a:spcBef>
              <a:spcAft>
                <a:spcPts val="0"/>
              </a:spcAft>
              <a:buSzPts val="1600"/>
              <a:buChar char="•"/>
            </a:pPr>
            <a:r>
              <a:rPr lang="en" u="sng">
                <a:solidFill>
                  <a:srgbClr val="4A86E8"/>
                </a:solidFill>
                <a:hlinkClick r:id="rId5"/>
              </a:rPr>
              <a:t>ESS Advising</a:t>
            </a:r>
            <a:endParaRPr/>
          </a:p>
          <a:p>
            <a:pPr indent="-330200" lvl="0" marL="457200" rtl="0" algn="l">
              <a:spcBef>
                <a:spcPts val="1000"/>
              </a:spcBef>
              <a:spcAft>
                <a:spcPts val="0"/>
              </a:spcAft>
              <a:buSzPts val="1600"/>
              <a:buChar char="•"/>
            </a:pPr>
            <a:r>
              <a:rPr lang="en" u="sng">
                <a:solidFill>
                  <a:srgbClr val="4A86E8"/>
                </a:solidFill>
                <a:hlinkClick r:id="rId6"/>
              </a:rPr>
              <a:t>Faculty Advising</a:t>
            </a:r>
            <a:endParaRPr/>
          </a:p>
          <a:p>
            <a:pPr indent="-330200" lvl="0" marL="457200" rtl="0" algn="l">
              <a:spcBef>
                <a:spcPts val="1000"/>
              </a:spcBef>
              <a:spcAft>
                <a:spcPts val="1000"/>
              </a:spcAft>
              <a:buSzPts val="1600"/>
              <a:buChar char="•"/>
            </a:pPr>
            <a:r>
              <a:rPr lang="en" u="sng">
                <a:solidFill>
                  <a:srgbClr val="4A86E8"/>
                </a:solidFill>
                <a:hlinkClick r:id="rId7"/>
              </a:rPr>
              <a:t>Peer Advising</a:t>
            </a:r>
            <a:endParaRPr>
              <a:solidFill>
                <a:srgbClr val="4A86E8"/>
              </a:solidFill>
            </a:endParaRPr>
          </a:p>
        </p:txBody>
      </p:sp>
      <p:pic>
        <p:nvPicPr>
          <p:cNvPr id="188" name="Google Shape;188;p32"/>
          <p:cNvPicPr preferRelativeResize="0"/>
          <p:nvPr/>
        </p:nvPicPr>
        <p:blipFill>
          <a:blip r:embed="rId8">
            <a:alphaModFix/>
          </a:blip>
          <a:stretch>
            <a:fillRect/>
          </a:stretch>
        </p:blipFill>
        <p:spPr>
          <a:xfrm>
            <a:off x="3395225" y="1852788"/>
            <a:ext cx="952500" cy="1190625"/>
          </a:xfrm>
          <a:prstGeom prst="rect">
            <a:avLst/>
          </a:prstGeom>
          <a:noFill/>
          <a:ln>
            <a:noFill/>
          </a:ln>
        </p:spPr>
      </p:pic>
      <p:sp>
        <p:nvSpPr>
          <p:cNvPr id="189" name="Google Shape;189;p32"/>
          <p:cNvSpPr txBox="1"/>
          <p:nvPr/>
        </p:nvSpPr>
        <p:spPr>
          <a:xfrm>
            <a:off x="311700" y="3603300"/>
            <a:ext cx="4860900" cy="100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2"/>
              </a:buClr>
              <a:buSzPts val="1600"/>
              <a:buFont typeface="Roboto Mono"/>
              <a:buChar char="•"/>
            </a:pPr>
            <a:r>
              <a:rPr lang="en" sz="1600" u="sng">
                <a:solidFill>
                  <a:srgbClr val="4A86E8"/>
                </a:solidFill>
                <a:latin typeface="Roboto Mono"/>
                <a:ea typeface="Roboto Mono"/>
                <a:cs typeface="Roboto Mono"/>
                <a:sym typeface="Roboto Mono"/>
                <a:hlinkClick r:id="rId9"/>
              </a:rPr>
              <a:t>L&amp;S CS Advising (via CalCentral)</a:t>
            </a:r>
            <a:endParaRPr sz="1600">
              <a:solidFill>
                <a:schemeClr val="accent2"/>
              </a:solidFill>
              <a:latin typeface="Roboto Mono"/>
              <a:ea typeface="Roboto Mono"/>
              <a:cs typeface="Roboto Mono"/>
              <a:sym typeface="Roboto Mono"/>
            </a:endParaRPr>
          </a:p>
          <a:p>
            <a:pPr indent="-330200" lvl="0" marL="457200" rtl="0" algn="l">
              <a:lnSpc>
                <a:spcPct val="115000"/>
              </a:lnSpc>
              <a:spcBef>
                <a:spcPts val="1000"/>
              </a:spcBef>
              <a:spcAft>
                <a:spcPts val="1000"/>
              </a:spcAft>
              <a:buClr>
                <a:schemeClr val="accent2"/>
              </a:buClr>
              <a:buSzPts val="1600"/>
              <a:buFont typeface="Roboto Mono"/>
              <a:buChar char="•"/>
            </a:pPr>
            <a:r>
              <a:rPr lang="en" sz="1600" u="sng">
                <a:solidFill>
                  <a:srgbClr val="4A86E8"/>
                </a:solidFill>
                <a:latin typeface="Roboto Mono"/>
                <a:ea typeface="Roboto Mono"/>
                <a:cs typeface="Roboto Mono"/>
                <a:sym typeface="Roboto Mono"/>
                <a:hlinkClick r:id="rId10"/>
              </a:rPr>
              <a:t>EECS Advising</a:t>
            </a:r>
            <a:endParaRPr/>
          </a:p>
        </p:txBody>
      </p:sp>
      <p:pic>
        <p:nvPicPr>
          <p:cNvPr id="190" name="Google Shape;190;p32"/>
          <p:cNvPicPr preferRelativeResize="0"/>
          <p:nvPr/>
        </p:nvPicPr>
        <p:blipFill>
          <a:blip r:embed="rId11">
            <a:alphaModFix/>
          </a:blip>
          <a:stretch>
            <a:fillRect/>
          </a:stretch>
        </p:blipFill>
        <p:spPr>
          <a:xfrm>
            <a:off x="1600941" y="4774725"/>
            <a:ext cx="850445" cy="1190625"/>
          </a:xfrm>
          <a:prstGeom prst="rect">
            <a:avLst/>
          </a:prstGeom>
          <a:noFill/>
          <a:ln>
            <a:noFill/>
          </a:ln>
        </p:spPr>
      </p:pic>
      <p:pic>
        <p:nvPicPr>
          <p:cNvPr id="191" name="Google Shape;191;p32"/>
          <p:cNvPicPr preferRelativeResize="0"/>
          <p:nvPr/>
        </p:nvPicPr>
        <p:blipFill>
          <a:blip r:embed="rId12">
            <a:alphaModFix/>
          </a:blip>
          <a:stretch>
            <a:fillRect/>
          </a:stretch>
        </p:blipFill>
        <p:spPr>
          <a:xfrm>
            <a:off x="2544805" y="4774750"/>
            <a:ext cx="850425" cy="1190583"/>
          </a:xfrm>
          <a:prstGeom prst="rect">
            <a:avLst/>
          </a:prstGeom>
          <a:noFill/>
          <a:ln>
            <a:noFill/>
          </a:ln>
        </p:spPr>
      </p:pic>
      <p:cxnSp>
        <p:nvCxnSpPr>
          <p:cNvPr id="192" name="Google Shape;192;p32"/>
          <p:cNvCxnSpPr/>
          <p:nvPr/>
        </p:nvCxnSpPr>
        <p:spPr>
          <a:xfrm>
            <a:off x="2523825" y="2505975"/>
            <a:ext cx="731400" cy="0"/>
          </a:xfrm>
          <a:prstGeom prst="straightConnector1">
            <a:avLst/>
          </a:prstGeom>
          <a:noFill/>
          <a:ln cap="flat" cmpd="sng" w="38100">
            <a:solidFill>
              <a:schemeClr val="dk2"/>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98" name="Google Shape;198;p33"/>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Lecture &amp; Textbook</a:t>
            </a:r>
            <a:r>
              <a:rPr lang="en" sz="1400"/>
              <a:t>		High-level introduction to new material</a:t>
            </a:r>
            <a:endParaRPr sz="1400"/>
          </a:p>
          <a:p>
            <a:pPr indent="0" lvl="0" marL="0" rtl="0" algn="l">
              <a:spcBef>
                <a:spcPts val="2500"/>
              </a:spcBef>
              <a:spcAft>
                <a:spcPts val="0"/>
              </a:spcAft>
              <a:buClr>
                <a:schemeClr val="dk1"/>
              </a:buClr>
              <a:buSzPts val="1100"/>
              <a:buFont typeface="Arial"/>
              <a:buNone/>
            </a:pPr>
            <a:r>
              <a:rPr b="1" lang="en" sz="1400"/>
              <a:t>Lab sections</a:t>
            </a:r>
            <a:r>
              <a:rPr lang="en" sz="1400"/>
              <a:t>				Collaborative, practical time with material</a:t>
            </a:r>
            <a:endParaRPr sz="1400"/>
          </a:p>
          <a:p>
            <a:pPr indent="0" lvl="0" marL="0" rtl="0" algn="l">
              <a:spcBef>
                <a:spcPts val="2500"/>
              </a:spcBef>
              <a:spcAft>
                <a:spcPts val="0"/>
              </a:spcAft>
              <a:buClr>
                <a:schemeClr val="dk1"/>
              </a:buClr>
              <a:buSzPts val="1100"/>
              <a:buFont typeface="Arial"/>
              <a:buNone/>
            </a:pPr>
            <a:r>
              <a:rPr b="1" lang="en" sz="1400"/>
              <a:t>Discussion sections</a:t>
            </a:r>
            <a:r>
              <a:rPr lang="en" sz="1400"/>
              <a:t>		Learn the solution process, tips from the TAs</a:t>
            </a:r>
            <a:endParaRPr sz="1400"/>
          </a:p>
          <a:p>
            <a:pPr indent="0" lvl="0" marL="0" rtl="0" algn="l">
              <a:spcBef>
                <a:spcPts val="2500"/>
              </a:spcBef>
              <a:spcAft>
                <a:spcPts val="0"/>
              </a:spcAft>
              <a:buNone/>
            </a:pPr>
            <a:r>
              <a:rPr b="1" lang="en" sz="1400"/>
              <a:t>O</a:t>
            </a:r>
            <a:r>
              <a:rPr b="1" lang="en" sz="1400"/>
              <a:t>ffice hours</a:t>
            </a:r>
            <a:r>
              <a:rPr lang="en" sz="1400"/>
              <a:t>				Drop-in help from the course staff</a:t>
            </a:r>
            <a:endParaRPr sz="1400"/>
          </a:p>
          <a:p>
            <a:pPr indent="0" lvl="0" marL="0" rtl="0" algn="l">
              <a:spcBef>
                <a:spcPts val="2500"/>
              </a:spcBef>
              <a:spcAft>
                <a:spcPts val="0"/>
              </a:spcAft>
              <a:buNone/>
            </a:pPr>
            <a:r>
              <a:rPr b="1" lang="en" sz="1400"/>
              <a:t>Mentoring sections</a:t>
            </a:r>
            <a:r>
              <a:rPr lang="en" sz="1400"/>
              <a:t>		Extra practice discussion sections where you can 						ask questions in a more personal environment</a:t>
            </a:r>
            <a:endParaRPr sz="1400"/>
          </a:p>
          <a:p>
            <a:pPr indent="0" lvl="0" marL="0" rtl="0" algn="l">
              <a:spcBef>
                <a:spcPts val="2500"/>
              </a:spcBef>
              <a:spcAft>
                <a:spcPts val="0"/>
              </a:spcAft>
              <a:buNone/>
            </a:pPr>
            <a:r>
              <a:rPr b="1" lang="en" sz="1400"/>
              <a:t>Walk-in</a:t>
            </a:r>
            <a:r>
              <a:rPr b="1" lang="en" sz="1400"/>
              <a:t> tutoring</a:t>
            </a:r>
            <a:r>
              <a:rPr lang="en" sz="1400"/>
              <a:t>			Drop-in help from past students</a:t>
            </a:r>
            <a:endParaRPr sz="1400"/>
          </a:p>
          <a:p>
            <a:pPr indent="0" lvl="0" marL="0" rtl="0" algn="l">
              <a:spcBef>
                <a:spcPts val="2500"/>
              </a:spcBef>
              <a:spcAft>
                <a:spcPts val="0"/>
              </a:spcAft>
              <a:buNone/>
            </a:pPr>
            <a:r>
              <a:rPr b="1" lang="en" sz="1400"/>
              <a:t>CS 370 1-1</a:t>
            </a:r>
            <a:r>
              <a:rPr b="1" lang="en" sz="1400"/>
              <a:t> tutoring</a:t>
            </a:r>
            <a:r>
              <a:rPr lang="en" sz="1400"/>
              <a:t>		Personalized lessons from a TA-in-training.</a:t>
            </a:r>
            <a:br>
              <a:rPr lang="en" sz="1400"/>
            </a:br>
            <a:r>
              <a:rPr lang="en" sz="1400"/>
              <a:t>						If you ever feel behind, </a:t>
            </a:r>
            <a:r>
              <a:rPr b="1" lang="en" sz="1400"/>
              <a:t>sign up for this!</a:t>
            </a:r>
            <a:endParaRPr sz="1400"/>
          </a:p>
          <a:p>
            <a:pPr indent="0" lvl="0" marL="0" rtl="0" algn="l">
              <a:spcBef>
                <a:spcPts val="2500"/>
              </a:spcBef>
              <a:spcAft>
                <a:spcPts val="2500"/>
              </a:spcAft>
              <a:buNone/>
            </a:pPr>
            <a:r>
              <a:rPr b="1" lang="en" sz="1400"/>
              <a:t>Advising</a:t>
            </a:r>
            <a:r>
              <a:rPr lang="en" sz="1400"/>
              <a:t>					Questions about the major, classes, research, etc</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An Ideal Workflow</a:t>
            </a:r>
            <a:endParaRPr>
              <a:latin typeface="Roboto Condensed"/>
              <a:ea typeface="Roboto Condensed"/>
              <a:cs typeface="Roboto Condensed"/>
              <a:sym typeface="Roboto Condensed"/>
            </a:endParaRPr>
          </a:p>
        </p:txBody>
      </p:sp>
      <p:sp>
        <p:nvSpPr>
          <p:cNvPr id="204" name="Google Shape;204;p34"/>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34"/>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Study the slides and predict each step before it happens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Consult readings, the interpreter, and your friends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In lecture, validate your </a:t>
            </a:r>
            <a:r>
              <a:rPr b="1" lang="en">
                <a:solidFill>
                  <a:srgbClr val="4A86E8"/>
                </a:solidFill>
              </a:rPr>
              <a:t>solution process</a:t>
            </a:r>
            <a:endParaRPr b="1"/>
          </a:p>
          <a:p>
            <a:pPr indent="0" lvl="0" marL="0" rtl="0" algn="l">
              <a:spcBef>
                <a:spcPts val="1000"/>
              </a:spcBef>
              <a:spcAft>
                <a:spcPts val="0"/>
              </a:spcAft>
              <a:buNone/>
            </a:pPr>
            <a:r>
              <a:t/>
            </a:r>
            <a:endParaRPr/>
          </a:p>
          <a:p>
            <a:pPr indent="0" lvl="0" marL="0" rtl="0" algn="l">
              <a:spcBef>
                <a:spcPts val="1000"/>
              </a:spcBef>
              <a:spcAft>
                <a:spcPts val="1000"/>
              </a:spcAft>
              <a:buNone/>
            </a:pPr>
            <a:r>
              <a:rPr lang="en"/>
              <a:t>Refine your </a:t>
            </a:r>
            <a:r>
              <a:rPr b="1" lang="en">
                <a:solidFill>
                  <a:srgbClr val="4A86E8"/>
                </a:solidFill>
              </a:rPr>
              <a:t>solution process</a:t>
            </a:r>
            <a:r>
              <a:rPr lang="en"/>
              <a:t> together with other students</a:t>
            </a:r>
            <a:endParaRPr>
              <a:solidFill>
                <a:srgbClr val="4A86E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with Others</a:t>
            </a:r>
            <a:endParaRPr/>
          </a:p>
        </p:txBody>
      </p:sp>
      <p:sp>
        <p:nvSpPr>
          <p:cNvPr id="211" name="Google Shape;211;p35"/>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CS 61A is not curved</a:t>
            </a:r>
            <a:endParaRPr b="1"/>
          </a:p>
          <a:p>
            <a:pPr indent="-330200" lvl="0" marL="457200" rtl="0" algn="l">
              <a:spcBef>
                <a:spcPts val="1000"/>
              </a:spcBef>
              <a:spcAft>
                <a:spcPts val="0"/>
              </a:spcAft>
              <a:buSzPts val="1600"/>
              <a:buChar char="•"/>
            </a:pPr>
            <a:r>
              <a:rPr lang="en"/>
              <a:t>Collaboration, not competition, is key</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Asking questions is highly encouraged</a:t>
            </a:r>
            <a:endParaRPr b="1"/>
          </a:p>
          <a:p>
            <a:pPr indent="-330200" lvl="0" marL="457200" rtl="0" algn="l">
              <a:spcBef>
                <a:spcPts val="1000"/>
              </a:spcBef>
              <a:spcAft>
                <a:spcPts val="0"/>
              </a:spcAft>
              <a:buSzPts val="1600"/>
              <a:buChar char="•"/>
            </a:pPr>
            <a:r>
              <a:rPr lang="en"/>
              <a:t>Discuss with each other &amp; learn from fellow students!</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The limits of collaboration</a:t>
            </a:r>
            <a:endParaRPr b="1"/>
          </a:p>
          <a:p>
            <a:pPr indent="-330200" lvl="0" marL="457200" rtl="0" algn="l">
              <a:spcBef>
                <a:spcPts val="1000"/>
              </a:spcBef>
              <a:spcAft>
                <a:spcPts val="0"/>
              </a:spcAft>
              <a:buSzPts val="1600"/>
              <a:buChar char="•"/>
            </a:pPr>
            <a:r>
              <a:rPr lang="en"/>
              <a:t>There is only one rule: </a:t>
            </a:r>
            <a:r>
              <a:rPr b="1" lang="en"/>
              <a:t>Your code is yours, and yours only</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b="1" lang="en"/>
              <a:t>Share and discuss ideas, not code</a:t>
            </a:r>
            <a:endParaRPr b="1"/>
          </a:p>
        </p:txBody>
      </p:sp>
      <p:sp>
        <p:nvSpPr>
          <p:cNvPr id="212" name="Google Shape;212;p35">
            <a:hlinkClick r:id="rId3"/>
          </p:cNvPr>
          <p:cNvSpPr/>
          <p:nvPr/>
        </p:nvSpPr>
        <p:spPr>
          <a:xfrm>
            <a:off x="7446600" y="385500"/>
            <a:ext cx="1205700" cy="426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A86E8"/>
                </a:solidFill>
                <a:latin typeface="Roboto"/>
                <a:ea typeface="Roboto"/>
                <a:cs typeface="Roboto"/>
                <a:sym typeface="Roboto"/>
              </a:rPr>
              <a:t>Policies</a:t>
            </a:r>
            <a:endParaRPr b="1" sz="1600">
              <a:solidFill>
                <a:srgbClr val="4A86E8"/>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nvSpPr>
        <p:spPr>
          <a:xfrm>
            <a:off x="244500" y="2805750"/>
            <a:ext cx="6930900" cy="12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7200">
                <a:solidFill>
                  <a:schemeClr val="lt1"/>
                </a:solidFill>
                <a:latin typeface="Shadows Into Light"/>
                <a:ea typeface="Shadows Into Light"/>
                <a:cs typeface="Shadows Into Light"/>
                <a:sym typeface="Shadows Into Light"/>
              </a:rPr>
              <a:t>Welcome to CS 61A!</a:t>
            </a:r>
            <a:endParaRPr sz="3600">
              <a:solidFill>
                <a:schemeClr val="lt1"/>
              </a:solidFill>
              <a:latin typeface="Roboto Mono"/>
              <a:ea typeface="Roboto Mono"/>
              <a:cs typeface="Roboto Mono"/>
              <a:sym typeface="Roboto Mono"/>
            </a:endParaRPr>
          </a:p>
        </p:txBody>
      </p:sp>
      <p:pic>
        <p:nvPicPr>
          <p:cNvPr descr="ack_170.JPG" id="88" name="Google Shape;88;p18"/>
          <p:cNvPicPr preferRelativeResize="0"/>
          <p:nvPr/>
        </p:nvPicPr>
        <p:blipFill rotWithShape="1">
          <a:blip r:embed="rId4">
            <a:alphaModFix/>
          </a:blip>
          <a:srcRect b="0" l="21240" r="13263" t="0"/>
          <a:stretch/>
        </p:blipFill>
        <p:spPr>
          <a:xfrm>
            <a:off x="2286001" y="2267770"/>
            <a:ext cx="2285993" cy="2322467"/>
          </a:xfrm>
          <a:prstGeom prst="rect">
            <a:avLst/>
          </a:prstGeom>
          <a:noFill/>
          <a:ln>
            <a:noFill/>
          </a:ln>
        </p:spPr>
      </p:pic>
      <p:pic>
        <p:nvPicPr>
          <p:cNvPr descr="eecs-students-faculty.022.jpg" id="89" name="Google Shape;89;p18"/>
          <p:cNvPicPr preferRelativeResize="0"/>
          <p:nvPr/>
        </p:nvPicPr>
        <p:blipFill rotWithShape="1">
          <a:blip r:embed="rId5">
            <a:alphaModFix/>
          </a:blip>
          <a:srcRect b="0" l="20757" r="13742" t="0"/>
          <a:stretch/>
        </p:blipFill>
        <p:spPr>
          <a:xfrm>
            <a:off x="6858001" y="2263325"/>
            <a:ext cx="2285998" cy="2331356"/>
          </a:xfrm>
          <a:prstGeom prst="rect">
            <a:avLst/>
          </a:prstGeom>
          <a:noFill/>
          <a:ln>
            <a:noFill/>
          </a:ln>
        </p:spPr>
      </p:pic>
      <p:pic>
        <p:nvPicPr>
          <p:cNvPr descr="students-faculty.-whiteboard.jpg" id="90" name="Google Shape;90;p18"/>
          <p:cNvPicPr preferRelativeResize="0"/>
          <p:nvPr/>
        </p:nvPicPr>
        <p:blipFill rotWithShape="1">
          <a:blip r:embed="rId6">
            <a:alphaModFix/>
          </a:blip>
          <a:srcRect b="0" l="14481" r="30395" t="0"/>
          <a:stretch/>
        </p:blipFill>
        <p:spPr>
          <a:xfrm>
            <a:off x="0" y="2263325"/>
            <a:ext cx="2286001" cy="2331353"/>
          </a:xfrm>
          <a:prstGeom prst="rect">
            <a:avLst/>
          </a:prstGeom>
          <a:noFill/>
          <a:ln>
            <a:noFill/>
          </a:ln>
        </p:spPr>
      </p:pic>
      <p:pic>
        <p:nvPicPr>
          <p:cNvPr id="91" name="Google Shape;91;p18"/>
          <p:cNvPicPr preferRelativeResize="0"/>
          <p:nvPr/>
        </p:nvPicPr>
        <p:blipFill rotWithShape="1">
          <a:blip r:embed="rId7">
            <a:alphaModFix/>
          </a:blip>
          <a:srcRect b="0" l="21133" r="13498" t="0"/>
          <a:stretch/>
        </p:blipFill>
        <p:spPr>
          <a:xfrm>
            <a:off x="4572001" y="2263325"/>
            <a:ext cx="2286000" cy="23313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lnSpc>
                <a:spcPct val="125000"/>
              </a:lnSpc>
              <a:spcBef>
                <a:spcPts val="0"/>
              </a:spcBef>
              <a:spcAft>
                <a:spcPts val="0"/>
              </a:spcAft>
              <a:buNone/>
            </a:pPr>
            <a:r>
              <a:rPr b="1" lang="en" sz="1800">
                <a:solidFill>
                  <a:srgbClr val="4A86E8"/>
                </a:solidFill>
              </a:rPr>
              <a:t>What worked well for you? (CS 61B survey)</a:t>
            </a:r>
            <a:endParaRPr b="1" sz="1800">
              <a:solidFill>
                <a:srgbClr val="4A86E8"/>
              </a:solidFill>
            </a:endParaRPr>
          </a:p>
          <a:p>
            <a:pPr indent="0" lvl="0" marL="0" rtl="0" algn="l">
              <a:lnSpc>
                <a:spcPct val="125000"/>
              </a:lnSpc>
              <a:spcBef>
                <a:spcPts val="1000"/>
              </a:spcBef>
              <a:spcAft>
                <a:spcPts val="0"/>
              </a:spcAft>
              <a:buNone/>
            </a:pPr>
            <a:r>
              <a:rPr b="1" lang="en" sz="1800"/>
              <a:t>WORKING WITH A FRIEND.</a:t>
            </a:r>
            <a:endParaRPr sz="1800">
              <a:latin typeface="Roboto Light"/>
              <a:ea typeface="Roboto Light"/>
              <a:cs typeface="Roboto Light"/>
              <a:sym typeface="Roboto Light"/>
            </a:endParaRPr>
          </a:p>
          <a:p>
            <a:pPr indent="0" lvl="0" marL="0" rtl="0" algn="l">
              <a:lnSpc>
                <a:spcPct val="125000"/>
              </a:lnSpc>
              <a:spcBef>
                <a:spcPts val="1000"/>
              </a:spcBef>
              <a:spcAft>
                <a:spcPts val="0"/>
              </a:spcAft>
              <a:buNone/>
            </a:pPr>
            <a:r>
              <a:rPr lang="en" sz="1800">
                <a:latin typeface="Roboto Light"/>
                <a:ea typeface="Roboto Light"/>
                <a:cs typeface="Roboto Light"/>
                <a:sym typeface="Roboto Light"/>
              </a:rPr>
              <a:t>This is in caps because I think it is so so important and worked so so well for me</a:t>
            </a:r>
            <a:r>
              <a:rPr lang="en" sz="1800">
                <a:latin typeface="Roboto Light"/>
                <a:ea typeface="Roboto Light"/>
                <a:cs typeface="Roboto Light"/>
                <a:sym typeface="Roboto Light"/>
              </a:rPr>
              <a:t>.</a:t>
            </a:r>
            <a:r>
              <a:rPr lang="en" sz="1800">
                <a:latin typeface="Roboto Light"/>
                <a:ea typeface="Roboto Light"/>
                <a:cs typeface="Roboto Light"/>
                <a:sym typeface="Roboto Light"/>
              </a:rPr>
              <a:t> [...] Often, we'd both be stuck on a problem. I've seen people studying alone sit and stare at the solution trying to make sense of it, or post on Piazza.</a:t>
            </a:r>
            <a:endParaRPr sz="1800">
              <a:latin typeface="Roboto Light"/>
              <a:ea typeface="Roboto Light"/>
              <a:cs typeface="Roboto Light"/>
              <a:sym typeface="Roboto Light"/>
            </a:endParaRPr>
          </a:p>
          <a:p>
            <a:pPr indent="0" lvl="0" marL="0" rtl="0" algn="l">
              <a:lnSpc>
                <a:spcPct val="125000"/>
              </a:lnSpc>
              <a:spcBef>
                <a:spcPts val="1000"/>
              </a:spcBef>
              <a:spcAft>
                <a:spcPts val="0"/>
              </a:spcAft>
              <a:buNone/>
            </a:pPr>
            <a:r>
              <a:rPr lang="en" sz="1800">
                <a:latin typeface="Roboto Light"/>
                <a:ea typeface="Roboto Light"/>
                <a:cs typeface="Roboto Light"/>
                <a:sym typeface="Roboto Light"/>
              </a:rPr>
              <a:t>But my friend and I often just went with "well, obviously the answer key must be right. So let's try to figure it out". And we did. We came up with a fool-proof algorithm for how to know if adding a node [would] change the original MST, came up with tricks to figure out which sorting gets assigned to [...]</a:t>
            </a:r>
            <a:endParaRPr sz="1800">
              <a:latin typeface="Roboto Light"/>
              <a:ea typeface="Roboto Light"/>
              <a:cs typeface="Roboto Light"/>
              <a:sym typeface="Roboto Light"/>
            </a:endParaRPr>
          </a:p>
          <a:p>
            <a:pPr indent="0" lvl="0" marL="0" rtl="0" algn="l">
              <a:lnSpc>
                <a:spcPct val="125000"/>
              </a:lnSpc>
              <a:spcBef>
                <a:spcPts val="1000"/>
              </a:spcBef>
              <a:spcAft>
                <a:spcPts val="0"/>
              </a:spcAft>
              <a:buNone/>
            </a:pPr>
            <a:r>
              <a:rPr b="1" lang="en" sz="1800"/>
              <a:t>It's best if this person is someone you're close to</a:t>
            </a:r>
            <a:r>
              <a:rPr lang="en" sz="1800">
                <a:latin typeface="Roboto Light"/>
                <a:ea typeface="Roboto Light"/>
                <a:cs typeface="Roboto Light"/>
                <a:sym typeface="Roboto Light"/>
              </a:rPr>
              <a:t>. My friend and I often told each other straight up "nah that's definitely not going to work".</a:t>
            </a:r>
            <a:endParaRPr sz="1800">
              <a:latin typeface="Roboto Light"/>
              <a:ea typeface="Roboto Light"/>
              <a:cs typeface="Roboto Light"/>
              <a:sym typeface="Roboto Light"/>
            </a:endParaRPr>
          </a:p>
          <a:p>
            <a:pPr indent="0" lvl="0" marL="0" rtl="0" algn="l">
              <a:lnSpc>
                <a:spcPct val="125000"/>
              </a:lnSpc>
              <a:spcBef>
                <a:spcPts val="1000"/>
              </a:spcBef>
              <a:spcAft>
                <a:spcPts val="1000"/>
              </a:spcAft>
              <a:buNone/>
            </a:pPr>
            <a:r>
              <a:rPr b="1" lang="en" sz="1800"/>
              <a:t>I find it difficult being this straightforward with an acquaintance.</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TMWLO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TMWLO</a:t>
            </a:r>
            <a:endParaRPr/>
          </a:p>
        </p:txBody>
      </p:sp>
      <p:sp>
        <p:nvSpPr>
          <p:cNvPr id="228" name="Google Shape;228;p38"/>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A86E8"/>
                </a:solidFill>
              </a:rPr>
              <a:t>The Manner in Which Learning Occurs</a:t>
            </a:r>
            <a:endParaRPr b="1">
              <a:solidFill>
                <a:srgbClr val="4A86E8"/>
              </a:solidFill>
            </a:endParaRPr>
          </a:p>
        </p:txBody>
      </p:sp>
      <p:sp>
        <p:nvSpPr>
          <p:cNvPr id="229" name="Google Shape;229;p38"/>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...is through active study!</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en"/>
              <a:t>Try things out in the Python interpreter &amp; ask questions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Challenge class concepts in lecture/lab/section/</a:t>
            </a:r>
            <a:r>
              <a:rPr b="1" i="1" lang="en"/>
              <a:t>everywhere</a:t>
            </a:r>
            <a:endParaRPr i="1"/>
          </a:p>
          <a:p>
            <a:pPr indent="0" lvl="0" marL="0" rtl="0" algn="l">
              <a:spcBef>
                <a:spcPts val="1000"/>
              </a:spcBef>
              <a:spcAft>
                <a:spcPts val="0"/>
              </a:spcAft>
              <a:buNone/>
            </a:pPr>
            <a:r>
              <a:t/>
            </a:r>
            <a:endParaRPr b="1">
              <a:solidFill>
                <a:srgbClr val="4A86E8"/>
              </a:solidFill>
            </a:endParaRPr>
          </a:p>
          <a:p>
            <a:pPr indent="0" lvl="0" marL="0" rtl="0" algn="l">
              <a:spcBef>
                <a:spcPts val="1000"/>
              </a:spcBef>
              <a:spcAft>
                <a:spcPts val="1000"/>
              </a:spcAft>
              <a:buNone/>
            </a:pPr>
            <a:r>
              <a:rPr b="1" lang="en">
                <a:solidFill>
                  <a:srgbClr val="4A86E8"/>
                </a:solidFill>
              </a:rPr>
              <a:t>Teaching</a:t>
            </a:r>
            <a:r>
              <a:rPr lang="en"/>
              <a:t> is the best way to learn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TMWLO</a:t>
            </a:r>
            <a:endParaRPr/>
          </a:p>
        </p:txBody>
      </p:sp>
      <p:sp>
        <p:nvSpPr>
          <p:cNvPr id="235" name="Google Shape;235;p39"/>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t>Once you have the concepts</a:t>
            </a:r>
            <a:endParaRPr b="1">
              <a:solidFill>
                <a:srgbClr val="4A86E8"/>
              </a:solidFill>
            </a:endParaRPr>
          </a:p>
          <a:p>
            <a:pPr indent="-330200" lvl="0" marL="457200" rtl="0" algn="l">
              <a:spcBef>
                <a:spcPts val="1000"/>
              </a:spcBef>
              <a:spcAft>
                <a:spcPts val="0"/>
              </a:spcAft>
              <a:buSzPts val="1600"/>
              <a:buAutoNum type="arabicPeriod"/>
            </a:pPr>
            <a:r>
              <a:rPr b="1" lang="en" u="sng"/>
              <a:t>C</a:t>
            </a:r>
            <a:r>
              <a:rPr b="1" lang="en"/>
              <a:t>heck</a:t>
            </a:r>
            <a:r>
              <a:rPr lang="en"/>
              <a:t> your understanding with a practice problem</a:t>
            </a:r>
            <a:endParaRPr/>
          </a:p>
          <a:p>
            <a:pPr indent="-330200" lvl="0" marL="457200" rtl="0" algn="l">
              <a:spcBef>
                <a:spcPts val="1000"/>
              </a:spcBef>
              <a:spcAft>
                <a:spcPts val="0"/>
              </a:spcAft>
              <a:buSzPts val="1600"/>
              <a:buAutoNum type="arabicPeriod"/>
            </a:pPr>
            <a:r>
              <a:rPr b="1" lang="en" u="sng"/>
              <a:t>A</a:t>
            </a:r>
            <a:r>
              <a:rPr b="1" lang="en"/>
              <a:t>nalyze</a:t>
            </a:r>
            <a:r>
              <a:rPr lang="en"/>
              <a:t> </a:t>
            </a:r>
            <a:r>
              <a:rPr i="1" lang="en"/>
              <a:t>what was challenging</a:t>
            </a:r>
            <a:r>
              <a:rPr lang="en"/>
              <a:t> and </a:t>
            </a:r>
            <a:r>
              <a:rPr i="1" lang="en"/>
              <a:t>identify</a:t>
            </a:r>
            <a:r>
              <a:rPr lang="en"/>
              <a:t> </a:t>
            </a:r>
            <a:r>
              <a:rPr b="1" lang="en">
                <a:solidFill>
                  <a:srgbClr val="4A86E8"/>
                </a:solidFill>
              </a:rPr>
              <a:t>misconceptions</a:t>
            </a:r>
            <a:endParaRPr b="1">
              <a:solidFill>
                <a:srgbClr val="4A86E8"/>
              </a:solidFill>
            </a:endParaRPr>
          </a:p>
          <a:p>
            <a:pPr indent="-330200" lvl="0" marL="457200" rtl="0" algn="l">
              <a:spcBef>
                <a:spcPts val="1000"/>
              </a:spcBef>
              <a:spcAft>
                <a:spcPts val="0"/>
              </a:spcAft>
              <a:buSzPts val="1600"/>
              <a:buAutoNum type="arabicPeriod"/>
            </a:pPr>
            <a:r>
              <a:rPr b="1" lang="en" u="sng"/>
              <a:t>I</a:t>
            </a:r>
            <a:r>
              <a:rPr b="1" lang="en"/>
              <a:t>mprove</a:t>
            </a:r>
            <a:r>
              <a:rPr lang="en"/>
              <a:t> by reviewing material and discussing with others</a:t>
            </a:r>
            <a:endParaRPr/>
          </a:p>
          <a:p>
            <a:pPr indent="-330200" lvl="0" marL="457200" rtl="0" algn="l">
              <a:spcBef>
                <a:spcPts val="1000"/>
              </a:spcBef>
              <a:spcAft>
                <a:spcPts val="0"/>
              </a:spcAft>
              <a:buSzPts val="1600"/>
              <a:buAutoNum type="arabicPeriod"/>
            </a:pPr>
            <a:r>
              <a:rPr b="1" lang="en" u="sng"/>
              <a:t>R</a:t>
            </a:r>
            <a:r>
              <a:rPr b="1" lang="en"/>
              <a:t>eturn</a:t>
            </a:r>
            <a:r>
              <a:rPr lang="en"/>
              <a:t> to step 1 if not satisfied</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Josh Hug's </a:t>
            </a:r>
            <a:r>
              <a:rPr b="1" lang="en">
                <a:solidFill>
                  <a:srgbClr val="4A86E8"/>
                </a:solidFill>
              </a:rPr>
              <a:t>Suggested Approach for Studying</a:t>
            </a:r>
            <a:endParaRPr b="1">
              <a:solidFill>
                <a:srgbClr val="4A86E8"/>
              </a:solidFill>
            </a:endParaRPr>
          </a:p>
          <a:p>
            <a:pPr indent="-330200" lvl="0" marL="457200" rtl="0" algn="l">
              <a:spcBef>
                <a:spcPts val="1000"/>
              </a:spcBef>
              <a:spcAft>
                <a:spcPts val="0"/>
              </a:spcAft>
              <a:buSzPts val="1600"/>
              <a:buAutoNum type="arabicPeriod"/>
            </a:pPr>
            <a:r>
              <a:rPr lang="en"/>
              <a:t>Form a group of 2-5 people</a:t>
            </a:r>
            <a:endParaRPr/>
          </a:p>
          <a:p>
            <a:pPr indent="-330200" lvl="0" marL="457200" rtl="0" algn="l">
              <a:spcBef>
                <a:spcPts val="1000"/>
              </a:spcBef>
              <a:spcAft>
                <a:spcPts val="0"/>
              </a:spcAft>
              <a:buSzPts val="1600"/>
              <a:buAutoNum type="arabicPeriod"/>
            </a:pPr>
            <a:r>
              <a:rPr lang="en"/>
              <a:t>Meet </a:t>
            </a:r>
            <a:r>
              <a:rPr b="1" lang="en"/>
              <a:t>regularly throughout the semester</a:t>
            </a:r>
            <a:r>
              <a:rPr lang="en"/>
              <a:t>, agreeing on a set of problems that everyone should attempt </a:t>
            </a:r>
            <a:r>
              <a:rPr i="1" lang="en"/>
              <a:t>before each meeting</a:t>
            </a:r>
            <a:endParaRPr i="1"/>
          </a:p>
          <a:p>
            <a:pPr indent="-330200" lvl="0" marL="457200" rtl="0" algn="l">
              <a:spcBef>
                <a:spcPts val="1000"/>
              </a:spcBef>
              <a:spcAft>
                <a:spcPts val="1000"/>
              </a:spcAft>
              <a:buSzPts val="1600"/>
              <a:buAutoNum type="arabicPeriod"/>
            </a:pPr>
            <a:r>
              <a:rPr lang="en"/>
              <a:t>At each meeting, each person discusses their </a:t>
            </a:r>
            <a:r>
              <a:rPr b="1" lang="en">
                <a:solidFill>
                  <a:srgbClr val="4A86E8"/>
                </a:solidFill>
              </a:rPr>
              <a:t>solution process</a:t>
            </a:r>
            <a:r>
              <a:rPr lang="en"/>
              <a:t> to uncover shortcuts and inefficiencies</a:t>
            </a:r>
            <a:endParaRPr/>
          </a:p>
        </p:txBody>
      </p:sp>
      <p:sp>
        <p:nvSpPr>
          <p:cNvPr id="236" name="Google Shape;236;p39">
            <a:hlinkClick r:id="rId3"/>
          </p:cNvPr>
          <p:cNvSpPr/>
          <p:nvPr/>
        </p:nvSpPr>
        <p:spPr>
          <a:xfrm>
            <a:off x="7446600" y="385500"/>
            <a:ext cx="1205700" cy="426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A86E8"/>
                </a:solidFill>
                <a:latin typeface="Roboto"/>
                <a:ea typeface="Roboto"/>
                <a:cs typeface="Roboto"/>
                <a:sym typeface="Roboto"/>
              </a:rPr>
              <a:t>Studying</a:t>
            </a:r>
            <a:endParaRPr b="1" sz="1600">
              <a:solidFill>
                <a:srgbClr val="4A86E8"/>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600">
                <a:latin typeface="Roboto Light"/>
                <a:ea typeface="Roboto Light"/>
                <a:cs typeface="Roboto Light"/>
                <a:sym typeface="Roboto Light"/>
              </a:rPr>
              <a:t>The often missing component:</a:t>
            </a:r>
            <a:endParaRPr i="1" sz="3600">
              <a:latin typeface="Roboto Light"/>
              <a:ea typeface="Roboto Light"/>
              <a:cs typeface="Roboto Light"/>
              <a:sym typeface="Roboto Light"/>
            </a:endParaRPr>
          </a:p>
          <a:p>
            <a:pPr indent="0" lvl="0" marL="0" rtl="0" algn="l">
              <a:spcBef>
                <a:spcPts val="1000"/>
              </a:spcBef>
              <a:spcAft>
                <a:spcPts val="0"/>
              </a:spcAft>
              <a:buNone/>
            </a:pPr>
            <a:r>
              <a:rPr b="1" lang="en" sz="3600"/>
              <a:t>Reflecting on your solution process.</a:t>
            </a:r>
            <a:endParaRPr b="1" sz="3600"/>
          </a:p>
          <a:p>
            <a:pPr indent="0" lvl="0" marL="0" rtl="0" algn="l">
              <a:spcBef>
                <a:spcPts val="1000"/>
              </a:spcBef>
              <a:spcAft>
                <a:spcPts val="0"/>
              </a:spcAft>
              <a:buNone/>
            </a:pPr>
            <a:r>
              <a:t/>
            </a:r>
            <a:endParaRPr sz="3600">
              <a:latin typeface="Roboto Light"/>
              <a:ea typeface="Roboto Light"/>
              <a:cs typeface="Roboto Light"/>
              <a:sym typeface="Roboto Light"/>
            </a:endParaRPr>
          </a:p>
          <a:p>
            <a:pPr indent="0" lvl="0" marL="0" rtl="0" algn="l">
              <a:spcBef>
                <a:spcPts val="1000"/>
              </a:spcBef>
              <a:spcAft>
                <a:spcPts val="1000"/>
              </a:spcAft>
              <a:buNone/>
            </a:pPr>
            <a:r>
              <a:rPr lang="en" sz="3600">
                <a:latin typeface="Roboto Light"/>
                <a:ea typeface="Roboto Light"/>
                <a:cs typeface="Roboto Light"/>
                <a:sym typeface="Roboto Light"/>
              </a:rPr>
              <a:t>Learning happens by</a:t>
            </a:r>
            <a:br>
              <a:rPr b="1" lang="en" sz="3600"/>
            </a:br>
            <a:r>
              <a:rPr b="1" lang="en" sz="3600">
                <a:solidFill>
                  <a:srgbClr val="4A86E8"/>
                </a:solidFill>
              </a:rPr>
              <a:t>correcting misconceptions,</a:t>
            </a:r>
            <a:br>
              <a:rPr b="1" lang="en" sz="3600">
                <a:solidFill>
                  <a:srgbClr val="4A86E8"/>
                </a:solidFill>
              </a:rPr>
            </a:br>
            <a:r>
              <a:rPr b="1" lang="en" sz="3600">
                <a:solidFill>
                  <a:srgbClr val="4A86E8"/>
                </a:solidFill>
              </a:rPr>
              <a:t>changing your approach, </a:t>
            </a:r>
            <a:br>
              <a:rPr b="1" lang="en" sz="3600">
                <a:solidFill>
                  <a:srgbClr val="4A86E8"/>
                </a:solidFill>
              </a:rPr>
            </a:br>
            <a:r>
              <a:rPr b="1" lang="en" sz="3600">
                <a:solidFill>
                  <a:srgbClr val="4A86E8"/>
                </a:solidFill>
              </a:rPr>
              <a:t>and strategizing!</a:t>
            </a:r>
            <a:endParaRPr b="1"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just">
              <a:lnSpc>
                <a:spcPct val="125000"/>
              </a:lnSpc>
              <a:spcBef>
                <a:spcPts val="0"/>
              </a:spcBef>
              <a:spcAft>
                <a:spcPts val="0"/>
              </a:spcAft>
              <a:buNone/>
            </a:pPr>
            <a:r>
              <a:rPr b="1" lang="en" sz="1800">
                <a:solidFill>
                  <a:srgbClr val="4A86E8"/>
                </a:solidFill>
              </a:rPr>
              <a:t>Hear from a Student (EECS Resiliency Project)</a:t>
            </a:r>
            <a:endParaRPr b="1" sz="1800">
              <a:solidFill>
                <a:srgbClr val="4A86E8"/>
              </a:solidFill>
            </a:endParaRPr>
          </a:p>
          <a:p>
            <a:pPr indent="0" lvl="0" marL="0" rtl="0" algn="just">
              <a:lnSpc>
                <a:spcPct val="125000"/>
              </a:lnSpc>
              <a:spcBef>
                <a:spcPts val="1000"/>
              </a:spcBef>
              <a:spcAft>
                <a:spcPts val="0"/>
              </a:spcAft>
              <a:buNone/>
            </a:pPr>
            <a:r>
              <a:rPr lang="en" sz="1800">
                <a:latin typeface="Roboto Light"/>
                <a:ea typeface="Roboto Light"/>
                <a:cs typeface="Roboto Light"/>
                <a:sym typeface="Roboto Light"/>
              </a:rPr>
              <a:t>I'll admit, one thing that takes a lot of getting used to is, frankly speaking, being annihilated. [...] </a:t>
            </a:r>
            <a:r>
              <a:rPr b="1" lang="en" sz="1800"/>
              <a:t>No matter what, you have to remember that you're not alone.</a:t>
            </a:r>
            <a:r>
              <a:rPr lang="en" sz="1800">
                <a:latin typeface="Roboto Light"/>
                <a:ea typeface="Roboto Light"/>
                <a:cs typeface="Roboto Light"/>
                <a:sym typeface="Roboto Light"/>
              </a:rPr>
              <a:t> In most cases, the longer you marinate in self-pity, the harder it is to rise above it. It's crucial to find ways to stay motivated even when times are rough. [...]</a:t>
            </a:r>
            <a:endParaRPr sz="1800">
              <a:latin typeface="Roboto Light"/>
              <a:ea typeface="Roboto Light"/>
              <a:cs typeface="Roboto Light"/>
              <a:sym typeface="Roboto Light"/>
            </a:endParaRPr>
          </a:p>
          <a:p>
            <a:pPr indent="0" lvl="0" marL="0" rtl="0" algn="just">
              <a:lnSpc>
                <a:spcPct val="125000"/>
              </a:lnSpc>
              <a:spcBef>
                <a:spcPts val="1000"/>
              </a:spcBef>
              <a:spcAft>
                <a:spcPts val="0"/>
              </a:spcAft>
              <a:buNone/>
            </a:pPr>
            <a:r>
              <a:rPr lang="en" sz="1800">
                <a:latin typeface="Roboto Light"/>
                <a:ea typeface="Roboto Light"/>
                <a:cs typeface="Roboto Light"/>
                <a:sym typeface="Roboto Light"/>
              </a:rPr>
              <a:t>You got an awful score on an exam? That's fine. It's just one test, in one class, in one semester of your entire future. This way of thinking doesn't just apply to "life." [...] People don't just wake up one morning and decide to spew theorems.</a:t>
            </a:r>
            <a:endParaRPr sz="1800">
              <a:latin typeface="Roboto Light"/>
              <a:ea typeface="Roboto Light"/>
              <a:cs typeface="Roboto Light"/>
              <a:sym typeface="Roboto Light"/>
            </a:endParaRPr>
          </a:p>
          <a:p>
            <a:pPr indent="0" lvl="0" marL="0" rtl="0" algn="just">
              <a:lnSpc>
                <a:spcPct val="125000"/>
              </a:lnSpc>
              <a:spcBef>
                <a:spcPts val="1000"/>
              </a:spcBef>
              <a:spcAft>
                <a:spcPts val="0"/>
              </a:spcAft>
              <a:buNone/>
            </a:pPr>
            <a:r>
              <a:rPr b="1" lang="en" sz="1800"/>
              <a:t>A lot of the successful people I've met have the ability to step back look at the bigger picture</a:t>
            </a:r>
            <a:r>
              <a:rPr lang="en" sz="1800">
                <a:latin typeface="Roboto Light"/>
                <a:ea typeface="Roboto Light"/>
                <a:cs typeface="Roboto Light"/>
                <a:sym typeface="Roboto Light"/>
              </a:rPr>
              <a:t>, and I think that's by far the most valuable lesson I've learned, and am still learning, here.</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2"/>
          <p:cNvPicPr preferRelativeResize="0"/>
          <p:nvPr/>
        </p:nvPicPr>
        <p:blipFill rotWithShape="1">
          <a:blip r:embed="rId3">
            <a:alphaModFix/>
          </a:blip>
          <a:srcRect b="0" l="0" r="0" t="11039"/>
          <a:stretch/>
        </p:blipFill>
        <p:spPr>
          <a:xfrm>
            <a:off x="580950" y="1930825"/>
            <a:ext cx="7982099" cy="3982224"/>
          </a:xfrm>
          <a:prstGeom prst="rect">
            <a:avLst/>
          </a:prstGeom>
          <a:noFill/>
          <a:ln>
            <a:noFill/>
          </a:ln>
        </p:spPr>
      </p:pic>
      <p:pic>
        <p:nvPicPr>
          <p:cNvPr id="252" name="Google Shape;252;p42"/>
          <p:cNvPicPr preferRelativeResize="0"/>
          <p:nvPr/>
        </p:nvPicPr>
        <p:blipFill rotWithShape="1">
          <a:blip r:embed="rId4">
            <a:alphaModFix/>
          </a:blip>
          <a:srcRect b="0" l="0" r="0" t="11245"/>
          <a:stretch/>
        </p:blipFill>
        <p:spPr>
          <a:xfrm>
            <a:off x="580950" y="1930825"/>
            <a:ext cx="7982099" cy="3982226"/>
          </a:xfrm>
          <a:prstGeom prst="rect">
            <a:avLst/>
          </a:prstGeom>
          <a:noFill/>
          <a:ln>
            <a:noFill/>
          </a:ln>
        </p:spPr>
      </p:pic>
      <p:grpSp>
        <p:nvGrpSpPr>
          <p:cNvPr id="253" name="Google Shape;253;p42"/>
          <p:cNvGrpSpPr/>
          <p:nvPr/>
        </p:nvGrpSpPr>
        <p:grpSpPr>
          <a:xfrm>
            <a:off x="1268368" y="3395496"/>
            <a:ext cx="6912058" cy="1188772"/>
            <a:chOff x="1829275" y="3418225"/>
            <a:chExt cx="5358600" cy="921600"/>
          </a:xfrm>
        </p:grpSpPr>
        <p:sp>
          <p:nvSpPr>
            <p:cNvPr id="254" name="Google Shape;254;p42"/>
            <p:cNvSpPr/>
            <p:nvPr/>
          </p:nvSpPr>
          <p:spPr>
            <a:xfrm>
              <a:off x="1829275" y="3418225"/>
              <a:ext cx="5358600" cy="92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42"/>
            <p:cNvPicPr preferRelativeResize="0"/>
            <p:nvPr/>
          </p:nvPicPr>
          <p:blipFill>
            <a:blip r:embed="rId5">
              <a:alphaModFix/>
            </a:blip>
            <a:stretch>
              <a:fillRect/>
            </a:stretch>
          </p:blipFill>
          <p:spPr>
            <a:xfrm>
              <a:off x="1983375" y="3574047"/>
              <a:ext cx="5050399" cy="609975"/>
            </a:xfrm>
            <a:prstGeom prst="rect">
              <a:avLst/>
            </a:prstGeom>
            <a:noFill/>
            <a:ln>
              <a:noFill/>
            </a:ln>
          </p:spPr>
        </p:pic>
        <p:sp>
          <p:nvSpPr>
            <p:cNvPr id="256" name="Google Shape;256;p42"/>
            <p:cNvSpPr/>
            <p:nvPr/>
          </p:nvSpPr>
          <p:spPr>
            <a:xfrm>
              <a:off x="4113800" y="3638473"/>
              <a:ext cx="336600" cy="393900"/>
            </a:xfrm>
            <a:prstGeom prst="roundRect">
              <a:avLst>
                <a:gd fmla="val 16667" name="adj"/>
              </a:avLst>
            </a:prstGeom>
            <a:noFill/>
            <a:ln cap="flat" cmpd="sng" w="19050">
              <a:solidFill>
                <a:srgbClr val="4A86E8"/>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2"/>
            <p:cNvSpPr/>
            <p:nvPr/>
          </p:nvSpPr>
          <p:spPr>
            <a:xfrm>
              <a:off x="6631020" y="3638473"/>
              <a:ext cx="336600" cy="393900"/>
            </a:xfrm>
            <a:prstGeom prst="roundRect">
              <a:avLst>
                <a:gd fmla="val 16667" name="adj"/>
              </a:avLst>
            </a:prstGeom>
            <a:noFill/>
            <a:ln cap="flat" cmpd="sng" w="19050">
              <a:solidFill>
                <a:srgbClr val="4A86E8"/>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42"/>
          <p:cNvSpPr txBox="1"/>
          <p:nvPr>
            <p:ph type="title"/>
          </p:nvPr>
        </p:nvSpPr>
        <p:spPr>
          <a:xfrm>
            <a:off x="490250" y="963119"/>
            <a:ext cx="7982100" cy="13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4A86E8"/>
                </a:solidFill>
              </a:rPr>
              <a:t>T</a:t>
            </a:r>
            <a:r>
              <a:rPr b="1" lang="en" sz="7200">
                <a:solidFill>
                  <a:srgbClr val="4A86E8"/>
                </a:solidFill>
              </a:rPr>
              <a:t>enacity</a:t>
            </a:r>
            <a:r>
              <a:rPr lang="en" sz="7200">
                <a:latin typeface="Roboto Light"/>
                <a:ea typeface="Roboto Light"/>
                <a:cs typeface="Roboto Light"/>
                <a:sym typeface="Roboto Light"/>
              </a:rPr>
              <a:t> is key</a:t>
            </a:r>
            <a:endParaRPr sz="72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oboto Light"/>
                <a:ea typeface="Roboto Light"/>
                <a:cs typeface="Roboto Light"/>
                <a:sym typeface="Roboto Light"/>
              </a:rPr>
              <a:t>Learn a lot,</a:t>
            </a:r>
            <a:endParaRPr>
              <a:solidFill>
                <a:srgbClr val="4A86E8"/>
              </a:solidFill>
              <a:latin typeface="Roboto Light"/>
              <a:ea typeface="Roboto Light"/>
              <a:cs typeface="Roboto Light"/>
              <a:sym typeface="Roboto Light"/>
            </a:endParaRPr>
          </a:p>
          <a:p>
            <a:pPr indent="0" lvl="0" marL="0" rtl="0" algn="l">
              <a:spcBef>
                <a:spcPts val="1000"/>
              </a:spcBef>
              <a:spcAft>
                <a:spcPts val="0"/>
              </a:spcAft>
              <a:buNone/>
            </a:pPr>
            <a:r>
              <a:rPr lang="en">
                <a:solidFill>
                  <a:srgbClr val="4A86E8"/>
                </a:solidFill>
                <a:latin typeface="Roboto Light"/>
                <a:ea typeface="Roboto Light"/>
                <a:cs typeface="Roboto Light"/>
                <a:sym typeface="Roboto Light"/>
              </a:rPr>
              <a:t>have fun,</a:t>
            </a:r>
            <a:endParaRPr>
              <a:solidFill>
                <a:srgbClr val="4A86E8"/>
              </a:solidFill>
              <a:latin typeface="Roboto Light"/>
              <a:ea typeface="Roboto Light"/>
              <a:cs typeface="Roboto Light"/>
              <a:sym typeface="Roboto Light"/>
            </a:endParaRPr>
          </a:p>
          <a:p>
            <a:pPr indent="0" lvl="0" marL="0" rtl="0" algn="l">
              <a:spcBef>
                <a:spcPts val="1000"/>
              </a:spcBef>
              <a:spcAft>
                <a:spcPts val="0"/>
              </a:spcAft>
              <a:buNone/>
            </a:pPr>
            <a:r>
              <a:rPr lang="en">
                <a:solidFill>
                  <a:srgbClr val="4A86E8"/>
                </a:solidFill>
                <a:latin typeface="Roboto Light"/>
                <a:ea typeface="Roboto Light"/>
                <a:cs typeface="Roboto Light"/>
                <a:sym typeface="Roboto Light"/>
              </a:rPr>
              <a:t>&amp; welcome to CS 61A!</a:t>
            </a:r>
            <a:endParaRPr>
              <a:solidFill>
                <a:srgbClr val="4A86E8"/>
              </a:solidFill>
              <a:latin typeface="Roboto Light"/>
              <a:ea typeface="Roboto Light"/>
              <a:cs typeface="Roboto Light"/>
              <a:sym typeface="Roboto Light"/>
            </a:endParaRPr>
          </a:p>
          <a:p>
            <a:pPr indent="0" lvl="0" marL="0" rtl="0" algn="l">
              <a:spcBef>
                <a:spcPts val="1000"/>
              </a:spcBef>
              <a:spcAft>
                <a:spcPts val="0"/>
              </a:spcAft>
              <a:buNone/>
            </a:pPr>
            <a:r>
              <a:rPr i="1" lang="en" sz="2400">
                <a:latin typeface="Roboto Light"/>
                <a:ea typeface="Roboto Light"/>
                <a:cs typeface="Roboto Light"/>
                <a:sym typeface="Roboto Light"/>
              </a:rPr>
              <a:t>Ask me anything!</a:t>
            </a:r>
            <a:endParaRPr i="1" sz="2400">
              <a:latin typeface="Roboto Light"/>
              <a:ea typeface="Roboto Light"/>
              <a:cs typeface="Roboto Light"/>
              <a:sym typeface="Roboto Light"/>
            </a:endParaRPr>
          </a:p>
          <a:p>
            <a:pPr indent="0" lvl="0" marL="0" rtl="0" algn="l">
              <a:spcBef>
                <a:spcPts val="1000"/>
              </a:spcBef>
              <a:spcAft>
                <a:spcPts val="0"/>
              </a:spcAft>
              <a:buNone/>
            </a:pPr>
            <a:r>
              <a:t/>
            </a:r>
            <a:endParaRPr sz="2400">
              <a:latin typeface="Roboto Light"/>
              <a:ea typeface="Roboto Light"/>
              <a:cs typeface="Roboto Light"/>
              <a:sym typeface="Roboto Light"/>
            </a:endParaRPr>
          </a:p>
          <a:p>
            <a:pPr indent="-330200" lvl="0" marL="457200" rtl="0" algn="l">
              <a:lnSpc>
                <a:spcPct val="115000"/>
              </a:lnSpc>
              <a:spcBef>
                <a:spcPts val="1000"/>
              </a:spcBef>
              <a:spcAft>
                <a:spcPts val="0"/>
              </a:spcAft>
              <a:buSzPts val="1600"/>
              <a:buFont typeface="Roboto Mono"/>
              <a:buChar char="•"/>
            </a:pPr>
            <a:r>
              <a:rPr lang="en" sz="1600">
                <a:latin typeface="Roboto Mono"/>
                <a:ea typeface="Roboto Mono"/>
                <a:cs typeface="Roboto Mono"/>
                <a:sym typeface="Roboto Mono"/>
              </a:rPr>
              <a:t>Read the </a:t>
            </a:r>
            <a:r>
              <a:rPr lang="en" sz="1600" u="sng">
                <a:solidFill>
                  <a:srgbClr val="4A86E8"/>
                </a:solidFill>
                <a:latin typeface="Roboto Mono"/>
                <a:ea typeface="Roboto Mono"/>
                <a:cs typeface="Roboto Mono"/>
                <a:sym typeface="Roboto Mono"/>
                <a:hlinkClick r:id="rId3"/>
              </a:rPr>
              <a:t>CS 61A Studying Guide</a:t>
            </a:r>
            <a:endParaRPr sz="1600">
              <a:latin typeface="Roboto Mono"/>
              <a:ea typeface="Roboto Mono"/>
              <a:cs typeface="Roboto Mono"/>
              <a:sym typeface="Roboto Mono"/>
            </a:endParaRPr>
          </a:p>
          <a:p>
            <a:pPr indent="-330200" lvl="0" marL="457200" rtl="0" algn="l">
              <a:lnSpc>
                <a:spcPct val="115000"/>
              </a:lnSpc>
              <a:spcBef>
                <a:spcPts val="1000"/>
              </a:spcBef>
              <a:spcAft>
                <a:spcPts val="0"/>
              </a:spcAft>
              <a:buSzPts val="1600"/>
              <a:buFont typeface="Roboto Mono"/>
              <a:buChar char="•"/>
            </a:pPr>
            <a:r>
              <a:rPr lang="en" sz="1600">
                <a:latin typeface="Roboto Mono"/>
                <a:ea typeface="Roboto Mono"/>
                <a:cs typeface="Roboto Mono"/>
                <a:sym typeface="Roboto Mono"/>
              </a:rPr>
              <a:t>James Maa on </a:t>
            </a:r>
            <a:r>
              <a:rPr lang="en" sz="1600" u="sng">
                <a:solidFill>
                  <a:srgbClr val="4A86E8"/>
                </a:solidFill>
                <a:latin typeface="Roboto Mono"/>
                <a:ea typeface="Roboto Mono"/>
                <a:cs typeface="Roboto Mono"/>
                <a:sym typeface="Roboto Mono"/>
                <a:hlinkClick r:id="rId4"/>
              </a:rPr>
              <a:t>Productivity Hacking</a:t>
            </a:r>
            <a:r>
              <a:rPr lang="en" sz="1600">
                <a:latin typeface="Roboto Mono"/>
                <a:ea typeface="Roboto Mono"/>
                <a:cs typeface="Roboto Mono"/>
                <a:sym typeface="Roboto Mono"/>
              </a:rPr>
              <a:t> &amp; </a:t>
            </a:r>
            <a:r>
              <a:rPr lang="en" sz="1600" u="sng">
                <a:solidFill>
                  <a:srgbClr val="4A86E8"/>
                </a:solidFill>
                <a:latin typeface="Roboto Mono"/>
                <a:ea typeface="Roboto Mono"/>
                <a:cs typeface="Roboto Mono"/>
                <a:sym typeface="Roboto Mono"/>
                <a:hlinkClick r:id="rId5"/>
              </a:rPr>
              <a:t>Beginner's Guide to CS</a:t>
            </a:r>
            <a:endParaRPr sz="24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44"/>
          <p:cNvSpPr txBox="1"/>
          <p:nvPr>
            <p:ph type="title"/>
          </p:nvPr>
        </p:nvSpPr>
        <p:spPr>
          <a:xfrm>
            <a:off x="0" y="2867800"/>
            <a:ext cx="9144000" cy="112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latin typeface="Roboto Light"/>
                <a:ea typeface="Roboto Light"/>
                <a:cs typeface="Roboto Light"/>
                <a:sym typeface="Roboto Light"/>
              </a:rPr>
              <a:t>The mind is not a vessel that needs filling,</a:t>
            </a:r>
            <a:br>
              <a:rPr lang="en" sz="3600">
                <a:latin typeface="Roboto Light"/>
                <a:ea typeface="Roboto Light"/>
                <a:cs typeface="Roboto Light"/>
                <a:sym typeface="Roboto Light"/>
              </a:rPr>
            </a:br>
            <a:r>
              <a:rPr b="1" lang="en" sz="3600"/>
              <a:t>but wood that needs igniting</a:t>
            </a:r>
            <a:endParaRPr sz="3600">
              <a:latin typeface="Roboto Light"/>
              <a:ea typeface="Roboto Light"/>
              <a:cs typeface="Roboto Light"/>
              <a:sym typeface="Roboto Light"/>
            </a:endParaRPr>
          </a:p>
          <a:p>
            <a:pPr indent="0" lvl="0" marL="0" rtl="0" algn="ctr">
              <a:lnSpc>
                <a:spcPct val="115000"/>
              </a:lnSpc>
              <a:spcBef>
                <a:spcPts val="1000"/>
              </a:spcBef>
              <a:spcAft>
                <a:spcPts val="1000"/>
              </a:spcAft>
              <a:buNone/>
            </a:pPr>
            <a:r>
              <a:rPr i="1" lang="en" sz="2400">
                <a:latin typeface="Roboto Medium"/>
                <a:ea typeface="Roboto Medium"/>
                <a:cs typeface="Roboto Medium"/>
                <a:sym typeface="Roboto Medium"/>
              </a:rPr>
              <a:t>Plutarch</a:t>
            </a:r>
            <a:endParaRPr i="1" sz="2400">
              <a:latin typeface="Roboto Medium"/>
              <a:ea typeface="Roboto Medium"/>
              <a:cs typeface="Roboto Medium"/>
              <a:sym typeface="Roboto Medium"/>
            </a:endParaRPr>
          </a:p>
        </p:txBody>
      </p:sp>
      <p:sp>
        <p:nvSpPr>
          <p:cNvPr id="269" name="Google Shape;269;p44">
            <a:hlinkClick r:id="rId4"/>
          </p:cNvPr>
          <p:cNvSpPr/>
          <p:nvPr/>
        </p:nvSpPr>
        <p:spPr>
          <a:xfrm>
            <a:off x="6177375" y="5053750"/>
            <a:ext cx="2366100" cy="595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latin typeface="Roboto Condensed"/>
                <a:ea typeface="Roboto Condensed"/>
                <a:cs typeface="Roboto Condensed"/>
                <a:sym typeface="Roboto Condensed"/>
              </a:rPr>
              <a:t>kevinl.info/gbo</a:t>
            </a:r>
            <a:endParaRPr b="1" sz="2400">
              <a:solidFill>
                <a:srgbClr val="4A86E8"/>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491700" y="593375"/>
            <a:ext cx="81606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275" name="Google Shape;275;p45"/>
          <p:cNvSpPr txBox="1"/>
          <p:nvPr>
            <p:ph idx="1" type="body"/>
          </p:nvPr>
        </p:nvSpPr>
        <p:spPr>
          <a:xfrm>
            <a:off x="491700" y="1536625"/>
            <a:ext cx="8160600" cy="4555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a:t>Andy Ko: </a:t>
            </a:r>
            <a:r>
              <a:rPr lang="en" u="sng">
                <a:solidFill>
                  <a:srgbClr val="4A86E8"/>
                </a:solidFill>
                <a:hlinkClick r:id="rId3"/>
              </a:rPr>
              <a:t>How to be a great CS teacher</a:t>
            </a:r>
            <a:endParaRPr>
              <a:solidFill>
                <a:srgbClr val="4A86E8"/>
              </a:solidFill>
            </a:endParaRPr>
          </a:p>
          <a:p>
            <a:pPr indent="-330200" lvl="0" marL="457200" rtl="0" algn="l">
              <a:lnSpc>
                <a:spcPct val="150000"/>
              </a:lnSpc>
              <a:spcBef>
                <a:spcPts val="0"/>
              </a:spcBef>
              <a:spcAft>
                <a:spcPts val="0"/>
              </a:spcAft>
              <a:buSzPts val="1600"/>
              <a:buAutoNum type="arabicPeriod"/>
            </a:pPr>
            <a:r>
              <a:rPr lang="en"/>
              <a:t>Carlo Sequin: </a:t>
            </a:r>
            <a:r>
              <a:rPr lang="en" u="sng">
                <a:solidFill>
                  <a:srgbClr val="4A86E8"/>
                </a:solidFill>
                <a:hlinkClick r:id="rId4"/>
              </a:rPr>
              <a:t>Soda Hall</a:t>
            </a:r>
            <a:endParaRPr>
              <a:solidFill>
                <a:srgbClr val="4A86E8"/>
              </a:solidFill>
            </a:endParaRPr>
          </a:p>
          <a:p>
            <a:pPr indent="-330200" lvl="0" marL="457200" rtl="0" algn="l">
              <a:lnSpc>
                <a:spcPct val="150000"/>
              </a:lnSpc>
              <a:spcBef>
                <a:spcPts val="0"/>
              </a:spcBef>
              <a:spcAft>
                <a:spcPts val="0"/>
              </a:spcAft>
              <a:buSzPts val="1600"/>
              <a:buAutoNum type="arabicPeriod"/>
            </a:pPr>
            <a:r>
              <a:rPr lang="en"/>
              <a:t>Jakob Owens: </a:t>
            </a:r>
            <a:r>
              <a:rPr lang="en" u="sng">
                <a:solidFill>
                  <a:srgbClr val="4A86E8"/>
                </a:solidFill>
                <a:hlinkClick r:id="rId5"/>
              </a:rPr>
              <a:t>Sunset</a:t>
            </a:r>
            <a:endParaRPr>
              <a:solidFill>
                <a:srgbClr val="4A86E8"/>
              </a:solidFill>
            </a:endParaRPr>
          </a:p>
          <a:p>
            <a:pPr indent="-330200" lvl="0" marL="457200" rtl="0" algn="l">
              <a:lnSpc>
                <a:spcPct val="150000"/>
              </a:lnSpc>
              <a:spcBef>
                <a:spcPts val="0"/>
              </a:spcBef>
              <a:spcAft>
                <a:spcPts val="0"/>
              </a:spcAft>
              <a:buSzPts val="1600"/>
              <a:buAutoNum type="arabicPeriod"/>
            </a:pPr>
            <a:r>
              <a:rPr lang="en"/>
              <a:t>Ross Teixeira: John DeNero vs. Paul Hilfinger</a:t>
            </a:r>
            <a:endParaRPr>
              <a:solidFill>
                <a:srgbClr val="4A86E8"/>
              </a:solidFill>
            </a:endParaRPr>
          </a:p>
          <a:p>
            <a:pPr indent="-330200" lvl="0" marL="457200" rtl="0" algn="l">
              <a:lnSpc>
                <a:spcPct val="150000"/>
              </a:lnSpc>
              <a:spcBef>
                <a:spcPts val="0"/>
              </a:spcBef>
              <a:spcAft>
                <a:spcPts val="0"/>
              </a:spcAft>
              <a:buSzPts val="1600"/>
              <a:buAutoNum type="arabicPeriod"/>
            </a:pPr>
            <a:r>
              <a:rPr lang="en"/>
              <a:t>EECS: </a:t>
            </a:r>
            <a:r>
              <a:rPr lang="en" u="sng">
                <a:solidFill>
                  <a:srgbClr val="4A86E8"/>
                </a:solidFill>
                <a:hlinkClick r:id="rId6"/>
              </a:rPr>
              <a:t>Photos of people</a:t>
            </a:r>
            <a:endParaRPr/>
          </a:p>
          <a:p>
            <a:pPr indent="-330200" lvl="0" marL="457200" rtl="0" algn="l">
              <a:lnSpc>
                <a:spcPct val="150000"/>
              </a:lnSpc>
              <a:spcBef>
                <a:spcPts val="0"/>
              </a:spcBef>
              <a:spcAft>
                <a:spcPts val="0"/>
              </a:spcAft>
              <a:buSzPts val="1600"/>
              <a:buAutoNum type="arabicPeriod"/>
            </a:pPr>
            <a:r>
              <a:rPr lang="en"/>
              <a:t>Google: </a:t>
            </a:r>
            <a:r>
              <a:rPr lang="en" u="sng">
                <a:solidFill>
                  <a:srgbClr val="4A86E8"/>
                </a:solidFill>
                <a:hlinkClick r:id="rId7"/>
              </a:rPr>
              <a:t>Definition of gestalt</a:t>
            </a:r>
            <a:endParaRPr>
              <a:solidFill>
                <a:srgbClr val="4A86E8"/>
              </a:solidFill>
            </a:endParaRPr>
          </a:p>
          <a:p>
            <a:pPr indent="-330200" lvl="0" marL="457200" rtl="0" algn="l">
              <a:lnSpc>
                <a:spcPct val="150000"/>
              </a:lnSpc>
              <a:spcBef>
                <a:spcPts val="0"/>
              </a:spcBef>
              <a:spcAft>
                <a:spcPts val="0"/>
              </a:spcAft>
              <a:buSzPts val="1600"/>
              <a:buAutoNum type="arabicPeriod"/>
            </a:pPr>
            <a:r>
              <a:rPr lang="en"/>
              <a:t>Google: </a:t>
            </a:r>
            <a:r>
              <a:rPr lang="en" u="sng">
                <a:solidFill>
                  <a:srgbClr val="4A86E8"/>
                </a:solidFill>
                <a:hlinkClick r:id="rId8"/>
              </a:rPr>
              <a:t>6x, 4x + 30</a:t>
            </a:r>
            <a:r>
              <a:rPr lang="en"/>
              <a:t>, </a:t>
            </a:r>
            <a:r>
              <a:rPr lang="en" u="sng">
                <a:solidFill>
                  <a:srgbClr val="4A86E8"/>
                </a:solidFill>
                <a:hlinkClick r:id="rId9"/>
              </a:rPr>
              <a:t>(50/(x^2+1))sin(2x) + (1/5)x^3 ...</a:t>
            </a:r>
            <a:endParaRPr>
              <a:solidFill>
                <a:srgbClr val="4A86E8"/>
              </a:solidFill>
            </a:endParaRPr>
          </a:p>
          <a:p>
            <a:pPr indent="-330200" lvl="0" marL="457200" rtl="0" algn="l">
              <a:lnSpc>
                <a:spcPct val="150000"/>
              </a:lnSpc>
              <a:spcBef>
                <a:spcPts val="0"/>
              </a:spcBef>
              <a:spcAft>
                <a:spcPts val="0"/>
              </a:spcAft>
              <a:buSzPts val="1600"/>
              <a:buAutoNum type="arabicPeriod"/>
            </a:pPr>
            <a:r>
              <a:rPr lang="en"/>
              <a:t>CSM: Photo of the Spring 2017 cohort</a:t>
            </a:r>
            <a:endParaRPr/>
          </a:p>
          <a:p>
            <a:pPr indent="-330200" lvl="0" marL="457200" rtl="0" algn="l">
              <a:lnSpc>
                <a:spcPct val="150000"/>
              </a:lnSpc>
              <a:spcBef>
                <a:spcPts val="0"/>
              </a:spcBef>
              <a:spcAft>
                <a:spcPts val="0"/>
              </a:spcAft>
              <a:buSzPts val="1600"/>
              <a:buAutoNum type="arabicPeriod"/>
            </a:pPr>
            <a:r>
              <a:rPr lang="en"/>
              <a:t>UPE: Photos of a tech talk and Michelle tutoring</a:t>
            </a:r>
            <a:endParaRPr/>
          </a:p>
          <a:p>
            <a:pPr indent="-330200" lvl="0" marL="457200" rtl="0" algn="l">
              <a:lnSpc>
                <a:spcPct val="150000"/>
              </a:lnSpc>
              <a:spcBef>
                <a:spcPts val="0"/>
              </a:spcBef>
              <a:spcAft>
                <a:spcPts val="0"/>
              </a:spcAft>
              <a:buSzPts val="1600"/>
              <a:buAutoNum type="arabicPeriod"/>
            </a:pPr>
            <a:r>
              <a:rPr lang="en"/>
              <a:t>Keegan Houser: Bechtel Engineering Center</a:t>
            </a:r>
            <a:endParaRPr/>
          </a:p>
          <a:p>
            <a:pPr indent="-330200" lvl="0" marL="457200" rtl="0" algn="l">
              <a:lnSpc>
                <a:spcPct val="150000"/>
              </a:lnSpc>
              <a:spcBef>
                <a:spcPts val="0"/>
              </a:spcBef>
              <a:spcAft>
                <a:spcPts val="0"/>
              </a:spcAft>
              <a:buSzPts val="1600"/>
              <a:buAutoNum type="arabicPeriod"/>
            </a:pPr>
            <a:r>
              <a:rPr lang="en"/>
              <a:t>Loksa, et. al: </a:t>
            </a:r>
            <a:r>
              <a:rPr lang="en" u="sng">
                <a:solidFill>
                  <a:srgbClr val="4A86E8"/>
                </a:solidFill>
                <a:hlinkClick r:id="rId10"/>
              </a:rPr>
              <a:t>Programming, Problem Solving, &amp; Self-Awareness</a:t>
            </a:r>
            <a:endParaRPr>
              <a:solidFill>
                <a:srgbClr val="4A86E8"/>
              </a:solidFill>
            </a:endParaRPr>
          </a:p>
          <a:p>
            <a:pPr indent="-330200" lvl="0" marL="457200" rtl="0" algn="l">
              <a:lnSpc>
                <a:spcPct val="150000"/>
              </a:lnSpc>
              <a:spcBef>
                <a:spcPts val="0"/>
              </a:spcBef>
              <a:spcAft>
                <a:spcPts val="0"/>
              </a:spcAft>
              <a:buSzPts val="1600"/>
              <a:buAutoNum type="arabicPeriod"/>
            </a:pPr>
            <a:r>
              <a:rPr lang="en"/>
              <a:t>Anonymous: CS 61B Spring 2016 survey, </a:t>
            </a:r>
            <a:r>
              <a:rPr lang="en" u="sng">
                <a:solidFill>
                  <a:srgbClr val="4A86E8"/>
                </a:solidFill>
                <a:hlinkClick r:id="rId11"/>
              </a:rPr>
              <a:t>EECS Resiliency Project</a:t>
            </a:r>
            <a:endParaRPr>
              <a:solidFill>
                <a:srgbClr val="4A86E8"/>
              </a:solidFill>
            </a:endParaRPr>
          </a:p>
          <a:p>
            <a:pPr indent="-330200" lvl="0" marL="457200" rtl="0" algn="l">
              <a:lnSpc>
                <a:spcPct val="150000"/>
              </a:lnSpc>
              <a:spcBef>
                <a:spcPts val="0"/>
              </a:spcBef>
              <a:spcAft>
                <a:spcPts val="0"/>
              </a:spcAft>
              <a:buSzPts val="1600"/>
              <a:buAutoNum type="arabicPeriod"/>
            </a:pPr>
            <a:r>
              <a:rPr lang="en"/>
              <a:t>Josh Hug: Many of these ideas, </a:t>
            </a:r>
            <a:r>
              <a:rPr lang="en" u="sng">
                <a:solidFill>
                  <a:srgbClr val="4A86E8"/>
                </a:solidFill>
                <a:hlinkClick r:id="rId12"/>
              </a:rPr>
              <a:t>Exam Studying Guide</a:t>
            </a:r>
            <a:endParaRPr/>
          </a:p>
          <a:p>
            <a:pPr indent="-330200" lvl="0" marL="457200" rtl="0" algn="l">
              <a:lnSpc>
                <a:spcPct val="150000"/>
              </a:lnSpc>
              <a:spcBef>
                <a:spcPts val="0"/>
              </a:spcBef>
              <a:spcAft>
                <a:spcPts val="0"/>
              </a:spcAft>
              <a:buSzPts val="1600"/>
              <a:buAutoNum type="arabicPeriod"/>
            </a:pPr>
            <a:r>
              <a:rPr lang="en"/>
              <a:t>Sumukh Sridhara: Tenacity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256400" y="2131257"/>
            <a:ext cx="4045200" cy="81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me?</a:t>
            </a:r>
            <a:endParaRPr/>
          </a:p>
        </p:txBody>
      </p:sp>
      <p:sp>
        <p:nvSpPr>
          <p:cNvPr id="97" name="Google Shape;97;p1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I once took a class called </a:t>
            </a:r>
            <a:r>
              <a:rPr b="1" lang="en" sz="1400"/>
              <a:t>CS 61A</a:t>
            </a:r>
            <a:endParaRPr sz="1400">
              <a:solidFill>
                <a:srgbClr val="4A86E8"/>
              </a:solidFill>
            </a:endParaRPr>
          </a:p>
          <a:p>
            <a:pPr indent="0" lvl="0" marL="0" rtl="0" algn="l">
              <a:spcBef>
                <a:spcPts val="3000"/>
              </a:spcBef>
              <a:spcAft>
                <a:spcPts val="0"/>
              </a:spcAft>
              <a:buClr>
                <a:schemeClr val="dk1"/>
              </a:buClr>
              <a:buSzPts val="1100"/>
              <a:buFont typeface="Arial"/>
              <a:buNone/>
            </a:pPr>
            <a:r>
              <a:rPr lang="en" sz="1400"/>
              <a:t>And it was </a:t>
            </a:r>
            <a:r>
              <a:rPr i="1" lang="en" sz="1400"/>
              <a:t>hard</a:t>
            </a:r>
            <a:endParaRPr i="1" sz="1400"/>
          </a:p>
          <a:p>
            <a:pPr indent="0" lvl="0" marL="0" rtl="0" algn="l">
              <a:spcBef>
                <a:spcPts val="3000"/>
              </a:spcBef>
              <a:spcAft>
                <a:spcPts val="0"/>
              </a:spcAft>
              <a:buClr>
                <a:schemeClr val="dk1"/>
              </a:buClr>
              <a:buSzPts val="1100"/>
              <a:buFont typeface="Arial"/>
              <a:buNone/>
            </a:pPr>
            <a:r>
              <a:rPr lang="en" sz="1400"/>
              <a:t>What drew me to CS was </a:t>
            </a:r>
            <a:r>
              <a:rPr b="1" lang="en" sz="1400">
                <a:solidFill>
                  <a:srgbClr val="4A86E8"/>
                </a:solidFill>
              </a:rPr>
              <a:t>how deeply everyone cared about my success</a:t>
            </a:r>
            <a:endParaRPr sz="1400"/>
          </a:p>
          <a:p>
            <a:pPr indent="0" lvl="0" marL="0" rtl="0" algn="l">
              <a:spcBef>
                <a:spcPts val="3000"/>
              </a:spcBef>
              <a:spcAft>
                <a:spcPts val="0"/>
              </a:spcAft>
              <a:buClr>
                <a:schemeClr val="dk1"/>
              </a:buClr>
              <a:buSzPts val="1100"/>
              <a:buFont typeface="Arial"/>
              <a:buNone/>
            </a:pPr>
            <a:r>
              <a:rPr lang="en" sz="1400"/>
              <a:t>CS 61A asked me to </a:t>
            </a:r>
            <a:r>
              <a:rPr b="1" lang="en" sz="1400">
                <a:solidFill>
                  <a:srgbClr val="4A86E8"/>
                </a:solidFill>
              </a:rPr>
              <a:t>learn things that I never imagined I could do</a:t>
            </a:r>
            <a:endParaRPr sz="1400"/>
          </a:p>
          <a:p>
            <a:pPr indent="0" lvl="0" marL="0" rtl="0" algn="l">
              <a:spcBef>
                <a:spcPts val="3000"/>
              </a:spcBef>
              <a:spcAft>
                <a:spcPts val="0"/>
              </a:spcAft>
              <a:buNone/>
            </a:pPr>
            <a:r>
              <a:rPr lang="en" sz="1400"/>
              <a:t>So ever since, I have spent</a:t>
            </a:r>
            <a:br>
              <a:rPr lang="en" sz="1400"/>
            </a:br>
            <a:r>
              <a:rPr i="1" lang="en" sz="1400"/>
              <a:t>wayyyyy</a:t>
            </a:r>
            <a:r>
              <a:rPr lang="en" sz="1400"/>
              <a:t> too much time teaching</a:t>
            </a:r>
            <a:endParaRPr sz="1400"/>
          </a:p>
          <a:p>
            <a:pPr indent="0" lvl="0" marL="0" rtl="0" algn="l">
              <a:spcBef>
                <a:spcPts val="3000"/>
              </a:spcBef>
              <a:spcAft>
                <a:spcPts val="0"/>
              </a:spcAft>
              <a:buNone/>
            </a:pPr>
            <a:r>
              <a:rPr lang="en" sz="1400"/>
              <a:t>Instructor for CS 61A Summer 2017</a:t>
            </a:r>
            <a:endParaRPr sz="1400"/>
          </a:p>
          <a:p>
            <a:pPr indent="0" lvl="0" marL="0" rtl="0" algn="l">
              <a:spcBef>
                <a:spcPts val="3000"/>
              </a:spcBef>
              <a:spcAft>
                <a:spcPts val="0"/>
              </a:spcAft>
              <a:buNone/>
            </a:pPr>
            <a:r>
              <a:rPr lang="en" sz="1400"/>
              <a:t>Now, I'm back to teach some more</a:t>
            </a:r>
            <a:endParaRPr b="1" sz="1400"/>
          </a:p>
        </p:txBody>
      </p:sp>
      <p:sp>
        <p:nvSpPr>
          <p:cNvPr id="98" name="Google Shape;98;p19"/>
          <p:cNvSpPr txBox="1"/>
          <p:nvPr>
            <p:ph idx="1" type="subTitle"/>
          </p:nvPr>
        </p:nvSpPr>
        <p:spPr>
          <a:xfrm>
            <a:off x="256400" y="3058195"/>
            <a:ext cx="4045200" cy="2064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CS 61A is a demanding class</a:t>
            </a:r>
            <a:endParaRPr sz="1600"/>
          </a:p>
          <a:p>
            <a:pPr indent="-330200" lvl="0" marL="457200" rtl="0" algn="l">
              <a:lnSpc>
                <a:spcPct val="115000"/>
              </a:lnSpc>
              <a:spcBef>
                <a:spcPts val="1000"/>
              </a:spcBef>
              <a:spcAft>
                <a:spcPts val="0"/>
              </a:spcAft>
              <a:buSzPts val="1600"/>
              <a:buChar char="•"/>
            </a:pPr>
            <a:r>
              <a:rPr lang="en" sz="1600"/>
              <a:t>But the people here </a:t>
            </a:r>
            <a:r>
              <a:rPr b="1" lang="en" sz="1600">
                <a:solidFill>
                  <a:srgbClr val="4A86E8"/>
                </a:solidFill>
              </a:rPr>
              <a:t>really, really care about you!</a:t>
            </a:r>
            <a:endParaRPr b="1" sz="1600">
              <a:solidFill>
                <a:srgbClr val="4A86E8"/>
              </a:solidFill>
            </a:endParaRPr>
          </a:p>
          <a:p>
            <a:pPr indent="-330200" lvl="0" marL="457200" rtl="0" algn="l">
              <a:lnSpc>
                <a:spcPct val="115000"/>
              </a:lnSpc>
              <a:spcBef>
                <a:spcPts val="1000"/>
              </a:spcBef>
              <a:spcAft>
                <a:spcPts val="0"/>
              </a:spcAft>
              <a:buSzPts val="1600"/>
              <a:buChar char="•"/>
            </a:pPr>
            <a:r>
              <a:rPr lang="en" sz="1600"/>
              <a:t>There is no ceiling to what you can do, </a:t>
            </a:r>
            <a:r>
              <a:rPr b="1" lang="en" sz="1600">
                <a:solidFill>
                  <a:srgbClr val="4A86E8"/>
                </a:solidFill>
              </a:rPr>
              <a:t>except for what you believe about yourself</a:t>
            </a:r>
            <a:endParaRPr b="1" sz="1600">
              <a:solidFill>
                <a:srgbClr val="4A86E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If you don't understand (or believe)</a:t>
            </a:r>
            <a:br>
              <a:rPr lang="en">
                <a:latin typeface="Roboto Light"/>
                <a:ea typeface="Roboto Light"/>
                <a:cs typeface="Roboto Light"/>
                <a:sym typeface="Roboto Light"/>
              </a:rPr>
            </a:br>
            <a:r>
              <a:rPr lang="en">
                <a:latin typeface="Roboto Light"/>
                <a:ea typeface="Roboto Light"/>
                <a:cs typeface="Roboto Light"/>
                <a:sym typeface="Roboto Light"/>
              </a:rPr>
              <a:t>something I say, </a:t>
            </a:r>
            <a:r>
              <a:rPr lang="en">
                <a:latin typeface="Roboto Medium"/>
                <a:ea typeface="Roboto Medium"/>
                <a:cs typeface="Roboto Medium"/>
                <a:sym typeface="Roboto Medium"/>
              </a:rPr>
              <a:t>please interrupt</a:t>
            </a:r>
            <a:r>
              <a:rPr lang="en">
                <a:latin typeface="Roboto Light"/>
                <a:ea typeface="Roboto Light"/>
                <a:cs typeface="Roboto Light"/>
                <a:sym typeface="Roboto Light"/>
              </a:rPr>
              <a:t>!</a:t>
            </a:r>
            <a:endParaRPr>
              <a:latin typeface="Roboto Light"/>
              <a:ea typeface="Roboto Light"/>
              <a:cs typeface="Roboto Light"/>
              <a:sym typeface="Roboto Light"/>
            </a:endParaRPr>
          </a:p>
          <a:p>
            <a:pPr indent="0" lvl="0" marL="0" rtl="0" algn="l">
              <a:spcBef>
                <a:spcPts val="1000"/>
              </a:spcBef>
              <a:spcAft>
                <a:spcPts val="0"/>
              </a:spcAft>
              <a:buNone/>
            </a:pPr>
            <a:r>
              <a:t/>
            </a:r>
            <a:endParaRPr>
              <a:latin typeface="Roboto Light"/>
              <a:ea typeface="Roboto Light"/>
              <a:cs typeface="Roboto Light"/>
              <a:sym typeface="Roboto Light"/>
            </a:endParaRPr>
          </a:p>
          <a:p>
            <a:pPr indent="0" lvl="0" marL="0" rtl="0" algn="l">
              <a:spcBef>
                <a:spcPts val="1000"/>
              </a:spcBef>
              <a:spcAft>
                <a:spcPts val="1000"/>
              </a:spcAft>
              <a:buNone/>
            </a:pPr>
            <a:r>
              <a:rPr lang="en">
                <a:latin typeface="Roboto Light"/>
                <a:ea typeface="Roboto Light"/>
                <a:cs typeface="Roboto Light"/>
                <a:sym typeface="Roboto Light"/>
              </a:rPr>
              <a:t>I talk fast when excited so </a:t>
            </a:r>
            <a:r>
              <a:rPr b="1" lang="en"/>
              <a:t>wave </a:t>
            </a:r>
            <a:r>
              <a:rPr b="1" i="1" lang="en"/>
              <a:t>vigorously</a:t>
            </a:r>
            <a:r>
              <a:rPr lang="en">
                <a:latin typeface="Roboto Light"/>
                <a:ea typeface="Roboto Light"/>
                <a:cs typeface="Roboto Light"/>
                <a:sym typeface="Roboto Light"/>
              </a:rPr>
              <a:t> when I should slow down.</a:t>
            </a:r>
            <a:endParaRPr>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0" y="2867800"/>
            <a:ext cx="9144000" cy="112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latin typeface="Roboto Light"/>
                <a:ea typeface="Roboto Light"/>
                <a:cs typeface="Roboto Light"/>
                <a:sym typeface="Roboto Light"/>
              </a:rPr>
              <a:t>The mind is not a vessel that needs filling,</a:t>
            </a:r>
            <a:br>
              <a:rPr lang="en" sz="3600">
                <a:latin typeface="Roboto Light"/>
                <a:ea typeface="Roboto Light"/>
                <a:cs typeface="Roboto Light"/>
                <a:sym typeface="Roboto Light"/>
              </a:rPr>
            </a:br>
            <a:r>
              <a:rPr b="1" lang="en" sz="3600"/>
              <a:t>but wood that needs igniting</a:t>
            </a:r>
            <a:endParaRPr sz="3600">
              <a:latin typeface="Roboto Light"/>
              <a:ea typeface="Roboto Light"/>
              <a:cs typeface="Roboto Light"/>
              <a:sym typeface="Roboto Light"/>
            </a:endParaRPr>
          </a:p>
          <a:p>
            <a:pPr indent="0" lvl="0" marL="0" rtl="0" algn="ctr">
              <a:lnSpc>
                <a:spcPct val="115000"/>
              </a:lnSpc>
              <a:spcBef>
                <a:spcPts val="1000"/>
              </a:spcBef>
              <a:spcAft>
                <a:spcPts val="1000"/>
              </a:spcAft>
              <a:buNone/>
            </a:pPr>
            <a:r>
              <a:rPr i="1" lang="en" sz="2400">
                <a:latin typeface="Roboto Medium"/>
                <a:ea typeface="Roboto Medium"/>
                <a:cs typeface="Roboto Medium"/>
                <a:sym typeface="Roboto Medium"/>
              </a:rPr>
              <a:t>Plutarch</a:t>
            </a:r>
            <a:endParaRPr i="1" sz="2400">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SzPts val="3000"/>
              <a:buFont typeface="Roboto Light"/>
              <a:buAutoNum type="arabicPeriod"/>
            </a:pPr>
            <a:r>
              <a:rPr lang="en">
                <a:latin typeface="Roboto Light"/>
                <a:ea typeface="Roboto Light"/>
                <a:cs typeface="Roboto Light"/>
                <a:sym typeface="Roboto Light"/>
              </a:rPr>
              <a:t>Effective practice and study</a:t>
            </a:r>
            <a:endParaRPr sz="2400">
              <a:latin typeface="Roboto Light"/>
              <a:ea typeface="Roboto Light"/>
              <a:cs typeface="Roboto Light"/>
              <a:sym typeface="Roboto Light"/>
            </a:endParaRPr>
          </a:p>
          <a:p>
            <a:pPr indent="-419100" lvl="0" marL="457200" rtl="0" algn="l">
              <a:spcBef>
                <a:spcPts val="1000"/>
              </a:spcBef>
              <a:spcAft>
                <a:spcPts val="0"/>
              </a:spcAft>
              <a:buSzPts val="3000"/>
              <a:buFont typeface="Roboto Light"/>
              <a:buAutoNum type="arabicPeriod"/>
            </a:pPr>
            <a:r>
              <a:rPr lang="en">
                <a:latin typeface="Roboto Light"/>
                <a:ea typeface="Roboto Light"/>
                <a:cs typeface="Roboto Light"/>
                <a:sym typeface="Roboto Light"/>
              </a:rPr>
              <a:t>Targeted f</a:t>
            </a:r>
            <a:r>
              <a:rPr lang="en">
                <a:latin typeface="Roboto Light"/>
                <a:ea typeface="Roboto Light"/>
                <a:cs typeface="Roboto Light"/>
                <a:sym typeface="Roboto Light"/>
              </a:rPr>
              <a:t>eedback and support</a:t>
            </a:r>
            <a:endParaRPr>
              <a:latin typeface="Roboto Light"/>
              <a:ea typeface="Roboto Light"/>
              <a:cs typeface="Roboto Light"/>
              <a:sym typeface="Roboto Light"/>
            </a:endParaRPr>
          </a:p>
          <a:p>
            <a:pPr indent="-419100" lvl="0" marL="457200" rtl="0" algn="l">
              <a:spcBef>
                <a:spcPts val="1000"/>
              </a:spcBef>
              <a:spcAft>
                <a:spcPts val="1000"/>
              </a:spcAft>
              <a:buSzPts val="3000"/>
              <a:buFont typeface="Roboto Light"/>
              <a:buAutoNum type="arabicPeriod"/>
            </a:pPr>
            <a:r>
              <a:rPr lang="en">
                <a:latin typeface="Roboto Light"/>
                <a:ea typeface="Roboto Light"/>
                <a:cs typeface="Roboto Light"/>
                <a:sym typeface="Roboto Light"/>
              </a:rPr>
              <a:t>Sustained motivation</a:t>
            </a:r>
            <a:endParaRPr>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Humans of CS 61A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4"/>
          <p:cNvSpPr/>
          <p:nvPr/>
        </p:nvSpPr>
        <p:spPr>
          <a:xfrm>
            <a:off x="0" y="0"/>
            <a:ext cx="9144000" cy="6858000"/>
          </a:xfrm>
          <a:prstGeom prst="rect">
            <a:avLst/>
          </a:prstGeom>
          <a:solidFill>
            <a:srgbClr val="000000">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type="title"/>
          </p:nvPr>
        </p:nvSpPr>
        <p:spPr>
          <a:xfrm>
            <a:off x="490250" y="600200"/>
            <a:ext cx="7982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Two</a:t>
            </a:r>
            <a:r>
              <a:rPr b="1" lang="en" sz="4800">
                <a:solidFill>
                  <a:srgbClr val="FFFFFF"/>
                </a:solidFill>
              </a:rPr>
              <a:t> instructors!</a:t>
            </a:r>
            <a:endParaRPr b="1" sz="4800">
              <a:solidFill>
                <a:srgbClr val="FFFFFF"/>
              </a:solidFill>
            </a:endParaRPr>
          </a:p>
        </p:txBody>
      </p:sp>
      <p:pic>
        <p:nvPicPr>
          <p:cNvPr id="125" name="Google Shape;125;p24"/>
          <p:cNvPicPr preferRelativeResize="0"/>
          <p:nvPr/>
        </p:nvPicPr>
        <p:blipFill>
          <a:blip r:embed="rId4">
            <a:alphaModFix/>
          </a:blip>
          <a:stretch>
            <a:fillRect/>
          </a:stretch>
        </p:blipFill>
        <p:spPr>
          <a:xfrm>
            <a:off x="2021575" y="718425"/>
            <a:ext cx="1428750" cy="2000250"/>
          </a:xfrm>
          <a:prstGeom prst="rect">
            <a:avLst/>
          </a:prstGeom>
          <a:noFill/>
          <a:ln>
            <a:noFill/>
          </a:ln>
        </p:spPr>
      </p:pic>
      <p:pic>
        <p:nvPicPr>
          <p:cNvPr id="126" name="Google Shape;126;p24"/>
          <p:cNvPicPr preferRelativeResize="0"/>
          <p:nvPr/>
        </p:nvPicPr>
        <p:blipFill>
          <a:blip r:embed="rId5">
            <a:alphaModFix/>
          </a:blip>
          <a:stretch>
            <a:fillRect/>
          </a:stretch>
        </p:blipFill>
        <p:spPr>
          <a:xfrm>
            <a:off x="6250688" y="976450"/>
            <a:ext cx="1428750" cy="2000250"/>
          </a:xfrm>
          <a:prstGeom prst="rect">
            <a:avLst/>
          </a:prstGeom>
          <a:noFill/>
          <a:ln>
            <a:noFill/>
          </a:ln>
        </p:spPr>
      </p:pic>
      <p:sp>
        <p:nvSpPr>
          <p:cNvPr id="127" name="Google Shape;127;p24">
            <a:hlinkClick r:id="rId6"/>
          </p:cNvPr>
          <p:cNvSpPr/>
          <p:nvPr/>
        </p:nvSpPr>
        <p:spPr>
          <a:xfrm>
            <a:off x="2386150" y="2346600"/>
            <a:ext cx="1752300" cy="427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A86E8"/>
                </a:solidFill>
                <a:latin typeface="Roboto"/>
                <a:ea typeface="Roboto"/>
                <a:cs typeface="Roboto"/>
                <a:sym typeface="Roboto"/>
              </a:rPr>
              <a:t>John DeNero</a:t>
            </a:r>
            <a:endParaRPr b="1" sz="1800">
              <a:solidFill>
                <a:srgbClr val="4A86E8"/>
              </a:solidFill>
              <a:latin typeface="Roboto"/>
              <a:ea typeface="Roboto"/>
              <a:cs typeface="Roboto"/>
              <a:sym typeface="Roboto"/>
            </a:endParaRPr>
          </a:p>
        </p:txBody>
      </p:sp>
      <p:sp>
        <p:nvSpPr>
          <p:cNvPr id="128" name="Google Shape;128;p24">
            <a:hlinkClick r:id="rId7"/>
          </p:cNvPr>
          <p:cNvSpPr/>
          <p:nvPr/>
        </p:nvSpPr>
        <p:spPr>
          <a:xfrm>
            <a:off x="5288832" y="2630750"/>
            <a:ext cx="1752300" cy="427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A86E8"/>
                </a:solidFill>
                <a:latin typeface="Roboto"/>
                <a:ea typeface="Roboto"/>
                <a:cs typeface="Roboto"/>
                <a:sym typeface="Roboto"/>
              </a:rPr>
              <a:t>Paul Hilfinger</a:t>
            </a:r>
            <a:endParaRPr b="1" sz="1800">
              <a:solidFill>
                <a:srgbClr val="4A86E8"/>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58613" y="-8"/>
            <a:ext cx="9026787" cy="6857999"/>
          </a:xfrm>
          <a:prstGeom prst="rect">
            <a:avLst/>
          </a:prstGeom>
          <a:noFill/>
          <a:ln>
            <a:noFill/>
          </a:ln>
        </p:spPr>
      </p:pic>
      <p:sp>
        <p:nvSpPr>
          <p:cNvPr id="134" name="Google Shape;134;p25"/>
          <p:cNvSpPr txBox="1"/>
          <p:nvPr>
            <p:ph type="title"/>
          </p:nvPr>
        </p:nvSpPr>
        <p:spPr>
          <a:xfrm>
            <a:off x="490250" y="600200"/>
            <a:ext cx="39939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But they're not alone</a:t>
            </a:r>
            <a:endParaRPr/>
          </a:p>
          <a:p>
            <a:pPr indent="0" lvl="0" marL="0" rtl="0" algn="l">
              <a:spcBef>
                <a:spcPts val="0"/>
              </a:spcBef>
              <a:spcAft>
                <a:spcPts val="0"/>
              </a:spcAft>
              <a:buNone/>
            </a:pPr>
            <a:r>
              <a:rPr lang="en" sz="1800"/>
              <a:t>100 staff and 200+ academic interns</a:t>
            </a:r>
            <a:endParaRPr sz="1800"/>
          </a:p>
        </p:txBody>
      </p:sp>
      <p:sp>
        <p:nvSpPr>
          <p:cNvPr id="135" name="Google Shape;135;p25"/>
          <p:cNvSpPr txBox="1"/>
          <p:nvPr/>
        </p:nvSpPr>
        <p:spPr>
          <a:xfrm>
            <a:off x="0" y="3896850"/>
            <a:ext cx="3993900" cy="1751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latin typeface="Roboto"/>
                <a:ea typeface="Roboto"/>
                <a:cs typeface="Roboto"/>
                <a:sym typeface="Roboto"/>
              </a:rPr>
              <a:t>Here to provide </a:t>
            </a:r>
            <a:r>
              <a:rPr b="1" lang="en" sz="1600">
                <a:solidFill>
                  <a:srgbClr val="FFFFFF"/>
                </a:solidFill>
                <a:latin typeface="Roboto"/>
                <a:ea typeface="Roboto"/>
                <a:cs typeface="Roboto"/>
                <a:sym typeface="Roboto"/>
              </a:rPr>
              <a:t>practice</a:t>
            </a:r>
            <a:r>
              <a:rPr lang="en" sz="1600">
                <a:solidFill>
                  <a:srgbClr val="FFFFFF"/>
                </a:solidFill>
                <a:latin typeface="Roboto"/>
                <a:ea typeface="Roboto"/>
                <a:cs typeface="Roboto"/>
                <a:sym typeface="Roboto"/>
              </a:rPr>
              <a:t>, </a:t>
            </a:r>
            <a:r>
              <a:rPr b="1" lang="en" sz="1600">
                <a:solidFill>
                  <a:srgbClr val="FFFFFF"/>
                </a:solidFill>
                <a:latin typeface="Roboto"/>
                <a:ea typeface="Roboto"/>
                <a:cs typeface="Roboto"/>
                <a:sym typeface="Roboto"/>
              </a:rPr>
              <a:t>support</a:t>
            </a:r>
            <a:r>
              <a:rPr lang="en" sz="1600">
                <a:solidFill>
                  <a:srgbClr val="FFFFFF"/>
                </a:solidFill>
                <a:latin typeface="Roboto"/>
                <a:ea typeface="Roboto"/>
                <a:cs typeface="Roboto"/>
                <a:sym typeface="Roboto"/>
              </a:rPr>
              <a:t>, </a:t>
            </a:r>
            <a:r>
              <a:rPr b="1" lang="en" sz="1600">
                <a:solidFill>
                  <a:srgbClr val="FFFFFF"/>
                </a:solidFill>
                <a:latin typeface="Roboto"/>
                <a:ea typeface="Roboto"/>
                <a:cs typeface="Roboto"/>
                <a:sym typeface="Roboto"/>
              </a:rPr>
              <a:t>feedback</a:t>
            </a:r>
            <a:r>
              <a:rPr lang="en" sz="1600">
                <a:solidFill>
                  <a:srgbClr val="FFFFFF"/>
                </a:solidFill>
                <a:latin typeface="Roboto"/>
                <a:ea typeface="Roboto"/>
                <a:cs typeface="Roboto"/>
                <a:sym typeface="Roboto"/>
              </a:rPr>
              <a:t>, </a:t>
            </a:r>
            <a:r>
              <a:rPr b="1" lang="en" sz="1600">
                <a:solidFill>
                  <a:srgbClr val="FFFFFF"/>
                </a:solidFill>
                <a:latin typeface="Roboto"/>
                <a:ea typeface="Roboto"/>
                <a:cs typeface="Roboto"/>
                <a:sym typeface="Roboto"/>
              </a:rPr>
              <a:t>individual attention</a:t>
            </a:r>
            <a:r>
              <a:rPr lang="en" sz="1600">
                <a:solidFill>
                  <a:srgbClr val="FFFFFF"/>
                </a:solidFill>
                <a:latin typeface="Roboto"/>
                <a:ea typeface="Roboto"/>
                <a:cs typeface="Roboto"/>
                <a:sym typeface="Roboto"/>
              </a:rPr>
              <a:t>,</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and to improve the</a:t>
            </a:r>
            <a:br>
              <a:rPr lang="en" sz="1600">
                <a:solidFill>
                  <a:srgbClr val="FFFFFF"/>
                </a:solidFill>
                <a:latin typeface="Roboto"/>
                <a:ea typeface="Roboto"/>
                <a:cs typeface="Roboto"/>
                <a:sym typeface="Roboto"/>
              </a:rPr>
            </a:br>
            <a:r>
              <a:rPr b="1" lang="en" sz="1600">
                <a:solidFill>
                  <a:srgbClr val="FFFFFF"/>
                </a:solidFill>
                <a:latin typeface="Roboto"/>
                <a:ea typeface="Roboto"/>
                <a:cs typeface="Roboto"/>
                <a:sym typeface="Roboto"/>
              </a:rPr>
              <a:t>time-efficiency</a:t>
            </a:r>
            <a:r>
              <a:rPr lang="en" sz="1600">
                <a:solidFill>
                  <a:srgbClr val="FFFFFF"/>
                </a:solidFill>
                <a:latin typeface="Roboto"/>
                <a:ea typeface="Roboto"/>
                <a:cs typeface="Roboto"/>
                <a:sym typeface="Roboto"/>
              </a:rPr>
              <a:t> of your learning!</a:t>
            </a:r>
            <a:endParaRPr sz="1600">
              <a:solidFill>
                <a:srgbClr val="FFFFFF"/>
              </a:solidFill>
              <a:latin typeface="Roboto"/>
              <a:ea typeface="Roboto"/>
              <a:cs typeface="Roboto"/>
              <a:sym typeface="Roboto"/>
            </a:endParaRPr>
          </a:p>
        </p:txBody>
      </p:sp>
      <p:sp>
        <p:nvSpPr>
          <p:cNvPr id="136" name="Google Shape;136;p25"/>
          <p:cNvSpPr txBox="1"/>
          <p:nvPr/>
        </p:nvSpPr>
        <p:spPr>
          <a:xfrm>
            <a:off x="5948350" y="6340750"/>
            <a:ext cx="3195600" cy="51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Roboto"/>
                <a:ea typeface="Roboto"/>
                <a:cs typeface="Roboto"/>
                <a:sym typeface="Roboto"/>
              </a:rPr>
              <a:t>And many, many more...</a:t>
            </a:r>
            <a:endParaRPr b="1"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ectur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